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300" r:id="rId2"/>
    <p:sldId id="301" r:id="rId3"/>
    <p:sldId id="304" r:id="rId4"/>
    <p:sldId id="303" r:id="rId5"/>
    <p:sldId id="295" r:id="rId6"/>
    <p:sldId id="296" r:id="rId7"/>
    <p:sldId id="297" r:id="rId8"/>
    <p:sldId id="298" r:id="rId9"/>
    <p:sldId id="299" r:id="rId10"/>
    <p:sldId id="278" r:id="rId11"/>
    <p:sldId id="273" r:id="rId12"/>
    <p:sldId id="305" r:id="rId13"/>
    <p:sldId id="306" r:id="rId14"/>
    <p:sldId id="274" r:id="rId15"/>
    <p:sldId id="264" r:id="rId16"/>
    <p:sldId id="265" r:id="rId17"/>
    <p:sldId id="276" r:id="rId18"/>
    <p:sldId id="279" r:id="rId19"/>
    <p:sldId id="28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91A4F"/>
    <a:srgbClr val="102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69" autoAdjust="0"/>
  </p:normalViewPr>
  <p:slideViewPr>
    <p:cSldViewPr>
      <p:cViewPr>
        <p:scale>
          <a:sx n="70" d="100"/>
          <a:sy n="70" d="100"/>
        </p:scale>
        <p:origin x="-1386" y="-1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9EB94-F5AD-452B-B5FD-14B74BEC6075}" type="datetimeFigureOut">
              <a:rPr lang="en-US" smtClean="0"/>
              <a:t>5/17/2016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937EE-F0B7-4AC3-94B7-22809C3A57B5}" type="slidenum">
              <a:rPr lang="en-US" smtClean="0"/>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weather-ready nation is a society that is able to prepare for and respond to environmental events that affect safety, health, the environment, economy, and homeland security. Urbanization and a growing population increasingly put people and businesses at greater risk to the impacts of weather, water, and climate-related hazards …”  NOAA’s Next-Generation Strategic Plan, 2010</a:t>
            </a:r>
          </a:p>
          <a:p>
            <a:endParaRPr lang="en-US" dirty="0" smtClean="0"/>
          </a:p>
          <a:p>
            <a:r>
              <a:rPr lang="en-US" dirty="0" smtClean="0"/>
              <a:t>Poster</a:t>
            </a:r>
          </a:p>
          <a:p>
            <a:endParaRPr lang="en-US" dirty="0" smtClean="0"/>
          </a:p>
          <a:p>
            <a:r>
              <a:rPr lang="en-US" dirty="0" smtClean="0"/>
              <a:t>The </a:t>
            </a:r>
            <a:r>
              <a:rPr lang="en-US" dirty="0" smtClean="0"/>
              <a:t>DCNet is a ARL research meteorological monitoring network designed as a prototype urban testbed.  The urban monitoring system was proposed in 2003 in response to a data call from NOAA concerning meteorological aspects of the events of September 11th.  The questions asked were simply “how </a:t>
            </a:r>
            <a:r>
              <a:rPr lang="en-US" dirty="0" err="1" smtClean="0"/>
              <a:t>many?”and</a:t>
            </a:r>
            <a:r>
              <a:rPr lang="en-US" dirty="0" smtClean="0"/>
              <a:t> “where to install?” urban meteorological monitoring stations, in order to provide first responders with accurate, timely, and appropriate transport and dispersion information.  The first DCNet stations (Herbert Hoover DOC Building, National Academy of Sciences, NOAA SSMC#3, and Navy Annex) were installed in the fall of 2003.  This slide contains a photograph of the first DCNet station located on the roof of the Department of Commerce (HCHB). </a:t>
            </a:r>
          </a:p>
          <a:p>
            <a:endParaRPr lang="en-US" dirty="0" smtClean="0"/>
          </a:p>
          <a:p>
            <a:r>
              <a:rPr lang="en-US" dirty="0" smtClean="0"/>
              <a:t>At its peak, there were 17 DCNet meteorological observation sites operating within the National Capital Region (NCR). As part of the urban testbed program, ATDD operated two DCNet style stations in New York City (Times Squares  and Manhattan) for five years before transferring the New York stations to the Department of Homeland Security.</a:t>
            </a:r>
          </a:p>
          <a:p>
            <a:endParaRPr lang="en-US" dirty="0" smtClean="0"/>
          </a:p>
          <a:p>
            <a:r>
              <a:rPr lang="en-US" dirty="0" smtClean="0"/>
              <a:t>Currently the DCNet monitoring system has been reduced to 7 stations operating within central metro area.</a:t>
            </a:r>
          </a:p>
          <a:p>
            <a:endParaRPr lang="en-US" dirty="0" smtClean="0"/>
          </a:p>
          <a:p>
            <a:r>
              <a:rPr lang="en-US" dirty="0" smtClean="0"/>
              <a:t>On the Drag and Heat of Washington, DC, and New York City</a:t>
            </a:r>
          </a:p>
          <a:p>
            <a:r>
              <a:rPr lang="en-US" dirty="0" smtClean="0"/>
              <a:t>Author(s): Hicks, Bruce B.; Pendergrass, William R., III; Vogel, Christoph A.; et al.</a:t>
            </a:r>
          </a:p>
          <a:p>
            <a:r>
              <a:rPr lang="en-US" dirty="0" smtClean="0"/>
              <a:t>Source: Journal of Applied Meteorology and Climatology Volume: 53 Issue: 6 Pages: 1454-1470 Published: JUN 2014 </a:t>
            </a:r>
          </a:p>
          <a:p>
            <a:r>
              <a:rPr lang="en-US" dirty="0" smtClean="0"/>
              <a:t>DOI: 10.1175/JAMC-D-13-0154.1 </a:t>
            </a:r>
          </a:p>
          <a:p>
            <a:endParaRPr lang="en-US" dirty="0" smtClean="0"/>
          </a:p>
          <a:p>
            <a:r>
              <a:rPr lang="en-US" dirty="0" smtClean="0"/>
              <a:t>Temporal and Spatial Aspects of Velocity Variance in the Urban Surface Roughness Layer</a:t>
            </a:r>
          </a:p>
          <a:p>
            <a:r>
              <a:rPr lang="en-US" dirty="0" smtClean="0"/>
              <a:t>Author(s): Hicks, Bruce B.; </a:t>
            </a:r>
            <a:r>
              <a:rPr lang="en-US" dirty="0" err="1" smtClean="0"/>
              <a:t>Novakovskaia</a:t>
            </a:r>
            <a:r>
              <a:rPr lang="en-US" dirty="0" smtClean="0"/>
              <a:t>, Elena; </a:t>
            </a:r>
            <a:r>
              <a:rPr lang="en-US" dirty="0" err="1" smtClean="0"/>
              <a:t>Dobosy</a:t>
            </a:r>
            <a:r>
              <a:rPr lang="en-US" dirty="0" smtClean="0"/>
              <a:t>, Ronald J.; et al.</a:t>
            </a:r>
          </a:p>
          <a:p>
            <a:r>
              <a:rPr lang="en-US" dirty="0" smtClean="0"/>
              <a:t>Source: Journal of Applied Meteorology and Climatology Volume: 52 Issue: 3 Pages: 668-681 Published: MAR 2013 </a:t>
            </a:r>
          </a:p>
          <a:p>
            <a:r>
              <a:rPr lang="en-US" dirty="0" smtClean="0"/>
              <a:t>DOI: 10.1175/JAMC-D-11-0266.1 </a:t>
            </a:r>
          </a:p>
          <a:p>
            <a:endParaRPr lang="en-US" dirty="0" smtClean="0"/>
          </a:p>
          <a:p>
            <a:r>
              <a:rPr lang="en-US" dirty="0" smtClean="0"/>
              <a:t>Title: Urban Turbulence in Space and in Time</a:t>
            </a:r>
          </a:p>
          <a:p>
            <a:r>
              <a:rPr lang="en-US" dirty="0" smtClean="0"/>
              <a:t>Author(s): Hicks, Bruce B.; Callahan, William J.; Pendergrass, William R., III; et al.</a:t>
            </a:r>
          </a:p>
          <a:p>
            <a:r>
              <a:rPr lang="en-US" dirty="0" smtClean="0"/>
              <a:t>Source: Journal of Applied Meteorology and Climatology Volume: 51 Issue: 2 Pages: 205-218 Published: FEB 2012 </a:t>
            </a:r>
          </a:p>
          <a:p>
            <a:r>
              <a:rPr lang="en-US" dirty="0" smtClean="0"/>
              <a:t>DOI: 10.1175/JAMC-D-11-015.1 </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5</a:t>
            </a:fld>
            <a:endParaRPr lang="en-US" dirty="0"/>
          </a:p>
        </p:txBody>
      </p:sp>
    </p:spTree>
    <p:extLst>
      <p:ext uri="{BB962C8B-B14F-4D97-AF65-F5344CB8AC3E}">
        <p14:creationId xmlns:p14="http://schemas.microsoft.com/office/powerpoint/2010/main" val="230311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17</a:t>
            </a:fld>
            <a:endParaRPr lang="en-US" dirty="0"/>
          </a:p>
        </p:txBody>
      </p:sp>
    </p:spTree>
    <p:extLst>
      <p:ext uri="{BB962C8B-B14F-4D97-AF65-F5344CB8AC3E}">
        <p14:creationId xmlns:p14="http://schemas.microsoft.com/office/powerpoint/2010/main" val="72641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18</a:t>
            </a:fld>
            <a:endParaRPr lang="en-US" dirty="0"/>
          </a:p>
        </p:txBody>
      </p:sp>
    </p:spTree>
    <p:extLst>
      <p:ext uri="{BB962C8B-B14F-4D97-AF65-F5344CB8AC3E}">
        <p14:creationId xmlns:p14="http://schemas.microsoft.com/office/powerpoint/2010/main" val="72641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19</a:t>
            </a:fld>
            <a:endParaRPr lang="en-US" dirty="0"/>
          </a:p>
        </p:txBody>
      </p:sp>
    </p:spTree>
    <p:extLst>
      <p:ext uri="{BB962C8B-B14F-4D97-AF65-F5344CB8AC3E}">
        <p14:creationId xmlns:p14="http://schemas.microsoft.com/office/powerpoint/2010/main" val="72641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2010 </a:t>
            </a:r>
            <a:r>
              <a:rPr lang="en-US" dirty="0" err="1" smtClean="0"/>
              <a:t>CalNex</a:t>
            </a:r>
            <a:r>
              <a:rPr lang="en-US" baseline="0" dirty="0" smtClean="0"/>
              <a:t> </a:t>
            </a:r>
            <a:r>
              <a:rPr lang="en-US" dirty="0" smtClean="0"/>
              <a:t>Science Questions </a:t>
            </a:r>
          </a:p>
          <a:p>
            <a:r>
              <a:rPr lang="en-US" dirty="0" smtClean="0"/>
              <a:t>Atmospheric</a:t>
            </a:r>
            <a:r>
              <a:rPr lang="en-US" baseline="0" dirty="0" smtClean="0"/>
              <a:t> </a:t>
            </a:r>
            <a:r>
              <a:rPr lang="en-US" dirty="0" smtClean="0"/>
              <a:t>Transport and Meteorology</a:t>
            </a:r>
          </a:p>
          <a:p>
            <a:r>
              <a:rPr lang="en-US" dirty="0" smtClean="0"/>
              <a:t>Goal: Improved Urban Canopy Layer Parameterizations</a:t>
            </a:r>
          </a:p>
          <a:p>
            <a:endParaRPr lang="en-US" dirty="0" smtClean="0"/>
          </a:p>
          <a:p>
            <a:r>
              <a:rPr lang="en-US" dirty="0" smtClean="0"/>
              <a:t>(1) What are proper oceanic boundary conditions for coastal and regional atmospheric chemistry modeling?  What physical and chemical changes occur as a parcel of air moves from off-shore, through the shore zone, and inland?</a:t>
            </a:r>
          </a:p>
          <a:p>
            <a:endParaRPr lang="en-US" dirty="0" smtClean="0"/>
          </a:p>
          <a:p>
            <a:r>
              <a:rPr lang="en-US" dirty="0" smtClean="0"/>
              <a:t>(2) How best can we characterize and model air flow over coastal waters and the complex terrain of California?</a:t>
            </a:r>
          </a:p>
          <a:p>
            <a:endParaRPr lang="en-US" dirty="0" smtClean="0"/>
          </a:p>
          <a:p>
            <a:r>
              <a:rPr lang="en-US" dirty="0" smtClean="0"/>
              <a:t>(3) What are the major deficiencies in the representation of chemistry and meteorology in research and operational models and how can models be improved through the collection of additional measurements?  What physical and chemical processes are not captured well by available models?  Is there an optimum grid resolution to capture all of the relevant physical and chemical processes that occur?</a:t>
            </a:r>
          </a:p>
          <a:p>
            <a:endParaRPr lang="en-US" dirty="0" smtClean="0"/>
          </a:p>
          <a:p>
            <a:r>
              <a:rPr lang="en-US" dirty="0" smtClean="0"/>
              <a:t>Participation in CALNEX 2010 provided</a:t>
            </a:r>
            <a:r>
              <a:rPr lang="en-US" baseline="0" dirty="0" smtClean="0"/>
              <a:t> an opportunity to extend observations and findings from the Washington, DC DCNet metro study to </a:t>
            </a:r>
            <a:r>
              <a:rPr lang="en-US" dirty="0" smtClean="0"/>
              <a:t>a</a:t>
            </a:r>
            <a:r>
              <a:rPr lang="en-US" baseline="0" dirty="0" smtClean="0"/>
              <a:t> second urban site. Bottom line for the comparison of Pasadena and DCNet measurements: quite similar environments.  Continues the conclusions reached in Hicks and Pendergrass , 2014.   For the most part, cities are cities as long as one can assume skimming  flow based on the local urban topology.   Surface fields within urban areas can be modeled as embedded highly three dimensional turbulent fields where as would be expected mechanical turbulence dominates.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ARL/ATDD 2010  participation in CALNEX.   Increase our understanding air quality and air-surface exchange in urban environments.  The relationship of energy exchange measured in Urban areas is not well understood, and is complicated by the differences in flux footprint between the two locations and urban surface heterogeneity.   ARL/ATDD will develop a data set of variables critical to understanding and modeling air quality and air-surface exchange over an urban canopy.</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6</a:t>
            </a:fld>
            <a:endParaRPr lang="en-US" dirty="0"/>
          </a:p>
        </p:txBody>
      </p:sp>
    </p:spTree>
    <p:extLst>
      <p:ext uri="{BB962C8B-B14F-4D97-AF65-F5344CB8AC3E}">
        <p14:creationId xmlns:p14="http://schemas.microsoft.com/office/powerpoint/2010/main" val="171454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outcome of discussions between Duke Energy and NOAA/ATDD following the 2009 AMS Summer Community Meeting , August, 2009 in Norman Oklahoma,  ARL and Duke Energy Generation (Duke) signed a Cooperative Research and Development Agreement (CRADA) which allowed ARL/ATDD to conduct atmospheric  boundary layer (ABL) research using Duke Energy renewable energy sites as research testbeds.  The proposed ARL research was directed towards evaluation of flux-gradient wind profile algorithms based on Monin-Obukhov (M-O) similarity theory to provide a more physics based forecast of hub-height winds.   Duke Energy proposed evaluation of the proposed flux gradient algorithms within the scope of Duke’s current renewable energy load management practices and provide an assessment of the economic impact of any flux-gradient enhanced forecasts.  While the design of this research was direct support for the renewable energy industry, the focus is on the same fundamental ABL atmospheric processes applied to a wide range of applications and environments. </a:t>
            </a:r>
          </a:p>
          <a:p>
            <a:endParaRPr lang="en-US" dirty="0" smtClean="0"/>
          </a:p>
          <a:p>
            <a:r>
              <a:rPr lang="en-US" dirty="0" smtClean="0"/>
              <a:t>For the NOAA/Duke Energy CRADA, ARL’s PBL research is focused on improved PBL parameterizations schemes through identification of representative input parameters for PBL modeling schemes as well as defining the level of uncertainty associated with the various techniques. ARL’s research within the scope of the NOAA/Duke Energy CRADA is aimed at four basic science questions:</a:t>
            </a:r>
          </a:p>
          <a:p>
            <a:endParaRPr lang="en-US" dirty="0" smtClean="0"/>
          </a:p>
          <a:p>
            <a:r>
              <a:rPr lang="en-US" dirty="0" smtClean="0"/>
              <a:t>(1) Can the prediction of wind turbine hub-height wind speeds be improved through inclusion of near-neutral and unstable flux-gradient wind modeling techniques?</a:t>
            </a:r>
          </a:p>
          <a:p>
            <a:r>
              <a:rPr lang="en-US" dirty="0" smtClean="0"/>
              <a:t>(2) What is the uncertainty associated with high resolution WRF mesoscale in both now-cast and forecast of winds at 10m and hub-height?</a:t>
            </a:r>
          </a:p>
          <a:p>
            <a:r>
              <a:rPr lang="en-US" dirty="0" smtClean="0"/>
              <a:t> (3) Does assimilation of surface energy flux measurements and parameterizations (heat flux, shear stress, surface roughness, displacement height, and mixed layer height) improve mesoscale forecasts through mesoscale model land surface exchange methodology or data assimilation?</a:t>
            </a:r>
          </a:p>
          <a:p>
            <a:r>
              <a:rPr lang="en-US" dirty="0" smtClean="0"/>
              <a:t>(4) What is the impact of spatial variability in surface energy-balance on predicted gradient winds at 10m and hub-height?</a:t>
            </a:r>
          </a:p>
          <a:p>
            <a:endParaRPr lang="en-US" dirty="0" smtClean="0"/>
          </a:p>
          <a:p>
            <a:r>
              <a:rPr lang="en-US" dirty="0" smtClean="0"/>
              <a:t>The field research station was installed by ARL/ATDD in support of the NOAA/Duke CRADA , located on  Duke Energy’s Ocotillo Wind Farm.  The Ocotillo Wind Farm is located approximately 10 miles southeast of Big Spring, Texas.  ARL/ATDD’s research tower is located at the southern limits of the Ocotillo property in close proximity to the Ocotillo PMM27-28 site 80m operational meteorological tower.</a:t>
            </a:r>
          </a:p>
          <a:p>
            <a:endParaRPr lang="en-US" dirty="0" smtClean="0"/>
          </a:p>
          <a:p>
            <a:r>
              <a:rPr lang="en-US" dirty="0" smtClean="0"/>
              <a:t>The outcome</a:t>
            </a:r>
            <a:r>
              <a:rPr lang="en-US" baseline="0" dirty="0" smtClean="0"/>
              <a:t> of the research has been the development of a site-specific probabilistic forecast based on NCEP’s NAM12 forecast product.</a:t>
            </a:r>
          </a:p>
          <a:p>
            <a:endParaRPr lang="en-US" baseline="0" dirty="0" smtClean="0"/>
          </a:p>
          <a:p>
            <a:r>
              <a:rPr lang="en-US" baseline="0" dirty="0" smtClean="0"/>
              <a:t>On the Micrometeorology of the Southern Great Plains 1: Legacy Relationships Revisited</a:t>
            </a:r>
          </a:p>
          <a:p>
            <a:r>
              <a:rPr lang="en-US" baseline="0" dirty="0" smtClean="0"/>
              <a:t>Author(s): Hicks, B. B.; Pendergrass, W. R., III; Vogel, C. A.; et al.</a:t>
            </a:r>
          </a:p>
          <a:p>
            <a:r>
              <a:rPr lang="en-US" baseline="0" dirty="0" smtClean="0"/>
              <a:t>Source: Boundary-Layer Meteorology Volume: 151 Issue: 3 Pages: 389-405 Published: JUN 2014 </a:t>
            </a:r>
          </a:p>
          <a:p>
            <a:r>
              <a:rPr lang="en-US" baseline="0" dirty="0" smtClean="0"/>
              <a:t>DOI: 10.1007/s10546-013-9902-2 </a:t>
            </a:r>
          </a:p>
          <a:p>
            <a:endParaRPr lang="en-US" baseline="0" dirty="0" smtClean="0"/>
          </a:p>
          <a:p>
            <a:r>
              <a:rPr lang="en-US" baseline="0" dirty="0" smtClean="0"/>
              <a:t>On the Micrometeorology of the Southern Great Plains. 2: Turbulence Statistics</a:t>
            </a:r>
          </a:p>
          <a:p>
            <a:r>
              <a:rPr lang="en-US" baseline="0" dirty="0" smtClean="0"/>
              <a:t>Author(s): Hicks, Bruce B.; Pendergrass, W. R., III; Vogel, C. A.; et al.</a:t>
            </a:r>
          </a:p>
          <a:p>
            <a:r>
              <a:rPr lang="en-US" baseline="0" dirty="0" smtClean="0"/>
              <a:t>Source: Boundary-Layer Meteorology Volume: 154 Issue: 3 Pages: 351-366 Published: MAR 2015 </a:t>
            </a:r>
          </a:p>
          <a:p>
            <a:r>
              <a:rPr lang="en-US" baseline="0" dirty="0" smtClean="0"/>
              <a:t>DOI: 10.1007/s10546-014-9981-8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7</a:t>
            </a:fld>
            <a:endParaRPr lang="en-US" dirty="0"/>
          </a:p>
        </p:txBody>
      </p:sp>
    </p:spTree>
    <p:extLst>
      <p:ext uri="{BB962C8B-B14F-4D97-AF65-F5344CB8AC3E}">
        <p14:creationId xmlns:p14="http://schemas.microsoft.com/office/powerpoint/2010/main" val="379460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ATDD CI study offered an intensive field research measurement network to continue exploration of parameterization of the atmospheric surface-layer.  In particular, the Belle Mina Research Station provided an opportunity to intensive instrument a tower in the lowest part of the atmospheric surface-layer.  As shown in this photograph, eight precision aspirated thermocouples were deploy to measure the temperature profiles between 0.5 meters and 10 meters.  The goal was resolution of the thermal roughness parameter </a:t>
            </a:r>
            <a:r>
              <a:rPr lang="en-US" baseline="0" dirty="0" err="1" smtClean="0"/>
              <a:t>z</a:t>
            </a:r>
            <a:r>
              <a:rPr lang="en-US" baseline="-25000" dirty="0" err="1" smtClean="0"/>
              <a:t>oT</a:t>
            </a:r>
            <a:r>
              <a:rPr lang="en-US" baseline="0" dirty="0" smtClean="0"/>
              <a:t>.  As implemented in Monin-Obukhov  theory, the thermal roughness parameter is an important determinate if calculation of atmospheric stability.  According to CHEN et al, 1977, modification of </a:t>
            </a:r>
            <a:r>
              <a:rPr lang="en-US" baseline="0" dirty="0" err="1" smtClean="0"/>
              <a:t>z</a:t>
            </a:r>
            <a:r>
              <a:rPr lang="en-US" baseline="-25000" dirty="0" err="1" smtClean="0"/>
              <a:t>oT</a:t>
            </a:r>
            <a:r>
              <a:rPr lang="en-US" baseline="0" dirty="0" smtClean="0"/>
              <a:t> can lead to precipitation through changes in surface heating and modification to PBL heights.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8</a:t>
            </a:fld>
            <a:endParaRPr lang="en-US" dirty="0"/>
          </a:p>
        </p:txBody>
      </p:sp>
    </p:spTree>
    <p:extLst>
      <p:ext uri="{BB962C8B-B14F-4D97-AF65-F5344CB8AC3E}">
        <p14:creationId xmlns:p14="http://schemas.microsoft.com/office/powerpoint/2010/main" val="372911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ATDD Chestnut Ridge walk-up</a:t>
            </a:r>
            <a:r>
              <a:rPr lang="en-US" baseline="0" dirty="0" smtClean="0"/>
              <a:t> tower provides the extension of ATDD’s surface-layer research from the urban environment of DC to the desert southwest (Ocotillo) to the pastureland of Alabama to the typical forested environment of the US Southeast.  Why the interest in forest canopies? Other than the specific environment addressed within the forest canopy,  current urban canopy models are built on extension of parameterizations of the forest canopy.  As mentioned in the discussion of ARL’s DCNet research, the surface-layer wind profile follows the velocity deficit model proposed by Garratt where the lower part of the velocity profile needs to account for the extension of the roughness sub-layer.  Without this adjustment, standard models will over predict urban wind speeds.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9</a:t>
            </a:fld>
            <a:endParaRPr lang="en-US" dirty="0"/>
          </a:p>
        </p:txBody>
      </p:sp>
    </p:spTree>
    <p:extLst>
      <p:ext uri="{BB962C8B-B14F-4D97-AF65-F5344CB8AC3E}">
        <p14:creationId xmlns:p14="http://schemas.microsoft.com/office/powerpoint/2010/main" val="306247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ATDD’s outreach, ATDD has worked with local Federal</a:t>
            </a:r>
            <a:r>
              <a:rPr lang="en-US" baseline="0" dirty="0" smtClean="0"/>
              <a:t> Agencies to support studies focused on mesoscale meteorological phenomena associated with the ridge/valley structure of the East Tennessee Valley.  Three examples are presented here.</a:t>
            </a:r>
          </a:p>
          <a:p>
            <a:r>
              <a:rPr lang="en-US" baseline="0" dirty="0" smtClean="0"/>
              <a:t>(1) the meteorological tower install at the East Tennessee Camp Creek Elementary School supports the Morristown Weather Forecast Office high wind advisories associated with FOEHN or down-slope winds.  Strong downslope winds associated with low pressure system tracking across the southern US; winds are severe enough that asphalt shingles must be replaced with metal roofing across much of the East Tennessee region.</a:t>
            </a:r>
          </a:p>
          <a:p>
            <a:r>
              <a:rPr lang="en-US" baseline="0" dirty="0" smtClean="0"/>
              <a:t>(2) In collaboration with the National Park Service and the Morristown Weather Service office, a 10m weather station was installed at the entrance to the National Park Service </a:t>
            </a:r>
            <a:r>
              <a:rPr lang="en-US" baseline="0" dirty="0" err="1" smtClean="0"/>
              <a:t>Elkmont</a:t>
            </a:r>
            <a:r>
              <a:rPr lang="en-US" baseline="0" dirty="0" smtClean="0"/>
              <a:t> Campground.  During the winter season, strong downslope drainage winds develop across much of the western side of the Great Smoky Mountains.  For the area surrounding the </a:t>
            </a:r>
            <a:r>
              <a:rPr lang="en-US" baseline="0" dirty="0" err="1" smtClean="0"/>
              <a:t>Elkmont</a:t>
            </a:r>
            <a:r>
              <a:rPr lang="en-US" baseline="0" dirty="0" smtClean="0"/>
              <a:t> Campground, winter bring numerous cases of tree fall due to high winds.  This tower was installed to assist the Weather Service provide sever wind warnings to the GSMNP.  Information from the tower is also supporting effort from the Morristown WFO to develop a “Hiking  Forecast” for the GSMNP.</a:t>
            </a:r>
          </a:p>
          <a:p>
            <a:r>
              <a:rPr lang="en-US" baseline="0" dirty="0" smtClean="0"/>
              <a:t>(3) (looking for photo) The third example illustrates the cooperative support provided to the NWS for severe weather predictions.  ATDD has provided multiple radiosonde sounding to the NWS Morristown WFO to assist sever weather forecasts.  In this picture, the Morristown WFO meteorologist-in-charge is releasing his first radiosonde sounding balloon of his 34 year career. </a:t>
            </a:r>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10</a:t>
            </a:fld>
            <a:endParaRPr lang="en-US" dirty="0"/>
          </a:p>
        </p:txBody>
      </p:sp>
    </p:spTree>
    <p:extLst>
      <p:ext uri="{BB962C8B-B14F-4D97-AF65-F5344CB8AC3E}">
        <p14:creationId xmlns:p14="http://schemas.microsoft.com/office/powerpoint/2010/main" val="72641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ARL leads</a:t>
            </a:r>
            <a:r>
              <a:rPr lang="en-US" baseline="0" dirty="0" smtClean="0"/>
              <a:t> or participates in establishing climate quality data and products for upper air measurements thru GRUAN, historical energy balance data from GEWEX, </a:t>
            </a:r>
            <a:r>
              <a:rPr lang="en-US" baseline="0" dirty="0" err="1" smtClean="0"/>
              <a:t>insitu</a:t>
            </a:r>
            <a:r>
              <a:rPr lang="en-US" baseline="0" dirty="0" smtClean="0"/>
              <a:t> Climate Reference Network data, and using homogenous datasets to examine long term trends.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11</a:t>
            </a:fld>
            <a:endParaRPr lang="en-US" dirty="0"/>
          </a:p>
        </p:txBody>
      </p:sp>
    </p:spTree>
    <p:extLst>
      <p:ext uri="{BB962C8B-B14F-4D97-AF65-F5344CB8AC3E}">
        <p14:creationId xmlns:p14="http://schemas.microsoft.com/office/powerpoint/2010/main" val="72641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14</a:t>
            </a:fld>
            <a:endParaRPr lang="en-US" dirty="0"/>
          </a:p>
        </p:txBody>
      </p:sp>
    </p:spTree>
    <p:extLst>
      <p:ext uri="{BB962C8B-B14F-4D97-AF65-F5344CB8AC3E}">
        <p14:creationId xmlns:p14="http://schemas.microsoft.com/office/powerpoint/2010/main" val="72641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15</a:t>
            </a:fld>
            <a:endParaRPr lang="en-US" dirty="0"/>
          </a:p>
        </p:txBody>
      </p:sp>
    </p:spTree>
    <p:extLst>
      <p:ext uri="{BB962C8B-B14F-4D97-AF65-F5344CB8AC3E}">
        <p14:creationId xmlns:p14="http://schemas.microsoft.com/office/powerpoint/2010/main" val="726416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p:cNvSpPr>
            <a:spLocks noGrp="1"/>
          </p:cNvSpPr>
          <p:nvPr>
            <p:ph type="ftr" sz="quarter" idx="10"/>
          </p:nvPr>
        </p:nvSpPr>
        <p:spPr/>
        <p:txBody>
          <a:bodyPr/>
          <a:lstStyle/>
          <a:p>
            <a:r>
              <a:rPr lang="en-US" dirty="0" smtClean="0"/>
              <a:t>ARL Science Review, June 21-23, 2016</a:t>
            </a:r>
            <a:endParaRPr lang="en-US" dirty="0"/>
          </a:p>
        </p:txBody>
      </p:sp>
      <p:sp>
        <p:nvSpPr>
          <p:cNvPr id="11" name="Slide Number Placeholder 10"/>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r>
              <a:rPr lang="en-US" dirty="0" smtClean="0"/>
              <a:t>ARL Science Review, June 21-23, 2016</a:t>
            </a:r>
            <a:endParaRPr lang="en-US" dirty="0"/>
          </a:p>
        </p:txBody>
      </p:sp>
      <p:sp>
        <p:nvSpPr>
          <p:cNvPr id="7" name="Slide Number Placeholder 6"/>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smtClean="0"/>
              <a:t>ARL Science Review, June 21-23, 2016</a:t>
            </a: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sp>
        <p:nvSpPr>
          <p:cNvPr id="4" name="Rectangle 3"/>
          <p:cNvSpPr/>
          <p:nvPr userDrawn="1"/>
        </p:nvSpPr>
        <p:spPr>
          <a:xfrm>
            <a:off x="0"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2859" y="0"/>
            <a:ext cx="9121141" cy="4571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09205"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7.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Boundary Layer Measurements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909" r="28109"/>
          <a:stretch/>
        </p:blipFill>
        <p:spPr>
          <a:xfrm>
            <a:off x="3581400" y="1524000"/>
            <a:ext cx="2133600" cy="2491630"/>
          </a:xfrm>
          <a:prstGeom prst="rect">
            <a:avLst/>
          </a:prstGeom>
        </p:spPr>
      </p:pic>
      <p:sp>
        <p:nvSpPr>
          <p:cNvPr id="5" name="Subtitle 2"/>
          <p:cNvSpPr txBox="1">
            <a:spLocks/>
          </p:cNvSpPr>
          <p:nvPr/>
        </p:nvSpPr>
        <p:spPr>
          <a:xfrm>
            <a:off x="1524000" y="43434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t>C. Bruce Baker, Director</a:t>
            </a:r>
          </a:p>
          <a:p>
            <a:r>
              <a:rPr lang="en-US" dirty="0" smtClean="0"/>
              <a:t>NOAA/OAR/ARL/ATDD</a:t>
            </a:r>
          </a:p>
          <a:p>
            <a:r>
              <a:rPr lang="en-US" dirty="0" smtClean="0"/>
              <a:t>June 21, 2016</a:t>
            </a:r>
            <a:endParaRPr lang="en-US" dirty="0"/>
          </a:p>
        </p:txBody>
      </p:sp>
    </p:spTree>
    <p:extLst>
      <p:ext uri="{BB962C8B-B14F-4D97-AF65-F5344CB8AC3E}">
        <p14:creationId xmlns:p14="http://schemas.microsoft.com/office/powerpoint/2010/main" val="938908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10</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29030"/>
            <a:ext cx="5029200" cy="3771900"/>
          </a:xfrm>
          <a:prstGeom prst="rect">
            <a:avLst/>
          </a:prstGeom>
        </p:spPr>
      </p:pic>
      <p:pic>
        <p:nvPicPr>
          <p:cNvPr id="13" name="Picture 3" descr="C:\Users\pendergrassw\Elkmont\Smoky_Mountains_Jan_08_2016\IMG_16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278874"/>
            <a:ext cx="3149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1983474"/>
            <a:ext cx="2743200" cy="3657600"/>
          </a:xfrm>
          <a:prstGeom prst="rect">
            <a:avLst/>
          </a:prstGeom>
        </p:spPr>
      </p:pic>
      <p:sp>
        <p:nvSpPr>
          <p:cNvPr id="15" name="TextBox 14"/>
          <p:cNvSpPr txBox="1"/>
          <p:nvPr/>
        </p:nvSpPr>
        <p:spPr>
          <a:xfrm>
            <a:off x="6477000" y="427022"/>
            <a:ext cx="1800749" cy="369332"/>
          </a:xfrm>
          <a:prstGeom prst="rect">
            <a:avLst/>
          </a:prstGeom>
          <a:solidFill>
            <a:schemeClr val="bg1"/>
          </a:solidFill>
        </p:spPr>
        <p:txBody>
          <a:bodyPr wrap="none" rtlCol="0">
            <a:spAutoFit/>
          </a:bodyPr>
          <a:lstStyle/>
          <a:p>
            <a:r>
              <a:rPr lang="en-US" dirty="0" smtClean="0"/>
              <a:t>Morristown WFO</a:t>
            </a:r>
          </a:p>
        </p:txBody>
      </p:sp>
      <p:pic>
        <p:nvPicPr>
          <p:cNvPr id="16" name="Picture 2" descr="C:\Users\pendergrassw\Desktop\CampCreek Tower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8619"/>
            <a:ext cx="2033587" cy="304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96200" y="3408683"/>
            <a:ext cx="956800" cy="369332"/>
          </a:xfrm>
          <a:prstGeom prst="rect">
            <a:avLst/>
          </a:prstGeom>
          <a:solidFill>
            <a:schemeClr val="bg1"/>
          </a:solidFill>
        </p:spPr>
        <p:txBody>
          <a:bodyPr wrap="none" rtlCol="0">
            <a:spAutoFit/>
          </a:bodyPr>
          <a:lstStyle/>
          <a:p>
            <a:r>
              <a:rPr lang="en-US" dirty="0" smtClean="0"/>
              <a:t>Elkmont</a:t>
            </a:r>
            <a:endParaRPr lang="en-US" dirty="0" smtClean="0">
              <a:solidFill>
                <a:schemeClr val="bg1"/>
              </a:solidFill>
            </a:endParaRPr>
          </a:p>
        </p:txBody>
      </p:sp>
      <p:sp>
        <p:nvSpPr>
          <p:cNvPr id="18" name="TextBox 17"/>
          <p:cNvSpPr txBox="1"/>
          <p:nvPr/>
        </p:nvSpPr>
        <p:spPr>
          <a:xfrm>
            <a:off x="1981200" y="229030"/>
            <a:ext cx="1366271" cy="369332"/>
          </a:xfrm>
          <a:prstGeom prst="rect">
            <a:avLst/>
          </a:prstGeom>
          <a:solidFill>
            <a:schemeClr val="bg1"/>
          </a:solidFill>
        </p:spPr>
        <p:txBody>
          <a:bodyPr wrap="none" rtlCol="0">
            <a:spAutoFit/>
          </a:bodyPr>
          <a:lstStyle/>
          <a:p>
            <a:r>
              <a:rPr lang="en-US" dirty="0" smtClean="0"/>
              <a:t>Camp Creek </a:t>
            </a:r>
          </a:p>
        </p:txBody>
      </p:sp>
    </p:spTree>
    <p:extLst>
      <p:ext uri="{BB962C8B-B14F-4D97-AF65-F5344CB8AC3E}">
        <p14:creationId xmlns:p14="http://schemas.microsoft.com/office/powerpoint/2010/main" val="153460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11</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57350"/>
            <a:ext cx="3200400"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380" y="2057400"/>
            <a:ext cx="4286250" cy="3867150"/>
          </a:xfrm>
          <a:prstGeom prst="rect">
            <a:avLst/>
          </a:prstGeom>
        </p:spPr>
      </p:pic>
      <p:sp>
        <p:nvSpPr>
          <p:cNvPr id="7" name="TextBox 6"/>
          <p:cNvSpPr txBox="1"/>
          <p:nvPr/>
        </p:nvSpPr>
        <p:spPr>
          <a:xfrm>
            <a:off x="152400" y="69679"/>
            <a:ext cx="8763000" cy="1200329"/>
          </a:xfrm>
          <a:prstGeom prst="rect">
            <a:avLst/>
          </a:prstGeom>
          <a:noFill/>
        </p:spPr>
        <p:txBody>
          <a:bodyPr wrap="square" rtlCol="0">
            <a:spAutoFit/>
          </a:bodyPr>
          <a:lstStyle/>
          <a:p>
            <a:pPr algn="ctr"/>
            <a:r>
              <a:rPr lang="en-US" sz="3600" dirty="0" smtClean="0">
                <a:solidFill>
                  <a:schemeClr val="bg1"/>
                </a:solidFill>
                <a:latin typeface="+mj-lt"/>
              </a:rPr>
              <a:t>The Link between Observable Scales </a:t>
            </a:r>
            <a:r>
              <a:rPr lang="en-US" sz="3600" dirty="0" smtClean="0">
                <a:solidFill>
                  <a:schemeClr val="bg1"/>
                </a:solidFill>
                <a:latin typeface="+mj-lt"/>
              </a:rPr>
              <a:t>and</a:t>
            </a:r>
          </a:p>
          <a:p>
            <a:pPr algn="ctr"/>
            <a:r>
              <a:rPr lang="en-US" sz="3600" dirty="0" smtClean="0">
                <a:solidFill>
                  <a:schemeClr val="bg1"/>
                </a:solidFill>
                <a:latin typeface="+mj-lt"/>
              </a:rPr>
              <a:t>Storm Scales is </a:t>
            </a:r>
            <a:r>
              <a:rPr lang="en-US" sz="3600" dirty="0" smtClean="0">
                <a:solidFill>
                  <a:schemeClr val="bg1"/>
                </a:solidFill>
                <a:latin typeface="+mj-lt"/>
              </a:rPr>
              <a:t>not necessarily clear</a:t>
            </a:r>
            <a:r>
              <a:rPr lang="en-US" sz="3600" dirty="0" smtClean="0">
                <a:solidFill>
                  <a:schemeClr val="bg1"/>
                </a:solidFill>
                <a:latin typeface="+mj-lt"/>
              </a:rPr>
              <a:t>…</a:t>
            </a:r>
            <a:endParaRPr lang="en-US" sz="3600" dirty="0" smtClean="0">
              <a:solidFill>
                <a:schemeClr val="bg1"/>
              </a:solidFill>
              <a:latin typeface="+mj-lt"/>
            </a:endParaRPr>
          </a:p>
        </p:txBody>
      </p:sp>
    </p:spTree>
    <p:extLst>
      <p:ext uri="{BB962C8B-B14F-4D97-AF65-F5344CB8AC3E}">
        <p14:creationId xmlns:p14="http://schemas.microsoft.com/office/powerpoint/2010/main" val="983733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12</a:t>
            </a:fld>
            <a:endParaRPr lang="en-US" dirty="0"/>
          </a:p>
        </p:txBody>
      </p:sp>
      <p:grpSp>
        <p:nvGrpSpPr>
          <p:cNvPr id="4" name="Group 3"/>
          <p:cNvGrpSpPr>
            <a:grpSpLocks noChangeAspect="1"/>
          </p:cNvGrpSpPr>
          <p:nvPr/>
        </p:nvGrpSpPr>
        <p:grpSpPr>
          <a:xfrm>
            <a:off x="3345296" y="1353730"/>
            <a:ext cx="2403570" cy="4770538"/>
            <a:chOff x="-4538069" y="554482"/>
            <a:chExt cx="1713762" cy="3360780"/>
          </a:xfrm>
        </p:grpSpPr>
        <p:sp>
          <p:nvSpPr>
            <p:cNvPr id="5" name="TextBox 4"/>
            <p:cNvSpPr txBox="1"/>
            <p:nvPr/>
          </p:nvSpPr>
          <p:spPr>
            <a:xfrm>
              <a:off x="-4538069" y="554482"/>
              <a:ext cx="1713762" cy="3360780"/>
            </a:xfrm>
            <a:prstGeom prst="rect">
              <a:avLst/>
            </a:prstGeom>
            <a:solidFill>
              <a:schemeClr val="bg1"/>
            </a:solidFill>
            <a:ln>
              <a:solidFill>
                <a:schemeClr val="tx1"/>
              </a:solidFill>
            </a:ln>
          </p:spPr>
          <p:txBody>
            <a:bodyPr wrap="square" rtlCol="0">
              <a:spAutoFit/>
            </a:bodyPr>
            <a:lstStyle/>
            <a:p>
              <a:pPr algn="ctr"/>
              <a:r>
                <a:rPr lang="en-US" sz="1600" b="1" dirty="0" err="1" smtClean="0">
                  <a:latin typeface="Arial" panose="020B0604020202020204" pitchFamily="34" charset="0"/>
                  <a:cs typeface="Arial" panose="020B0604020202020204" pitchFamily="34" charset="0"/>
                </a:rPr>
                <a:t>Rawinsondes</a:t>
              </a: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pic>
          <p:nvPicPr>
            <p:cNvPr id="6" name="Picture 6" descr="C:\Users\LeeT\Desktop\ci\CI_2015\CI_2015_photos\IMG_20150715_0955446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31" r="18215" b="7353"/>
            <a:stretch/>
          </p:blipFill>
          <p:spPr bwMode="auto">
            <a:xfrm>
              <a:off x="-4379688" y="827542"/>
              <a:ext cx="1397000" cy="294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a:grpSpLocks noChangeAspect="1"/>
          </p:cNvGrpSpPr>
          <p:nvPr/>
        </p:nvGrpSpPr>
        <p:grpSpPr>
          <a:xfrm>
            <a:off x="96164" y="3708590"/>
            <a:ext cx="2971800" cy="2743200"/>
            <a:chOff x="5486400" y="914272"/>
            <a:chExt cx="1921573" cy="1488560"/>
          </a:xfrm>
        </p:grpSpPr>
        <p:sp>
          <p:nvSpPr>
            <p:cNvPr id="8" name="TextBox 7"/>
            <p:cNvSpPr txBox="1"/>
            <p:nvPr/>
          </p:nvSpPr>
          <p:spPr>
            <a:xfrm>
              <a:off x="5486400" y="914272"/>
              <a:ext cx="1921573" cy="1488560"/>
            </a:xfrm>
            <a:prstGeom prst="rect">
              <a:avLst/>
            </a:prstGeom>
            <a:solidFill>
              <a:schemeClr val="bg1"/>
            </a:solid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Wind Lidar</a:t>
              </a: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pic>
          <p:nvPicPr>
            <p:cNvPr id="9" name="Picture 2" descr="C:\Users\LeeT\Desktop\ci\CI_2015\CI_2015_photos\IMG_20150730_202736132_HD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0" t="24261" r="69799" b="19738"/>
            <a:stretch/>
          </p:blipFill>
          <p:spPr bwMode="auto">
            <a:xfrm>
              <a:off x="5770952" y="1062386"/>
              <a:ext cx="1335476" cy="132303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00584" y="1049404"/>
            <a:ext cx="2971800" cy="2554545"/>
          </a:xfrm>
          <a:prstGeom prst="rect">
            <a:avLst/>
          </a:prstGeom>
          <a:solidFill>
            <a:schemeClr val="bg1"/>
          </a:solid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10 m Flux Towers</a:t>
            </a: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grpSp>
        <p:nvGrpSpPr>
          <p:cNvPr id="11" name="Group 10"/>
          <p:cNvGrpSpPr>
            <a:grpSpLocks/>
          </p:cNvGrpSpPr>
          <p:nvPr/>
        </p:nvGrpSpPr>
        <p:grpSpPr>
          <a:xfrm>
            <a:off x="6023427" y="3657600"/>
            <a:ext cx="2971799" cy="2743200"/>
            <a:chOff x="-4690931" y="4358309"/>
            <a:chExt cx="1967205" cy="2179058"/>
          </a:xfrm>
        </p:grpSpPr>
        <p:sp>
          <p:nvSpPr>
            <p:cNvPr id="12" name="TextBox 11"/>
            <p:cNvSpPr txBox="1"/>
            <p:nvPr/>
          </p:nvSpPr>
          <p:spPr>
            <a:xfrm>
              <a:off x="-4690931" y="4358309"/>
              <a:ext cx="1967205" cy="2179058"/>
            </a:xfrm>
            <a:prstGeom prst="rect">
              <a:avLst/>
            </a:prstGeom>
            <a:solidFill>
              <a:schemeClr val="bg1"/>
            </a:solid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Microwave Radiometer</a:t>
              </a: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pic>
          <p:nvPicPr>
            <p:cNvPr id="13" name="Picture 9" descr="C:\Users\LeeT\Desktop\ci\2014 Pictures\Photos Edited\IMG_356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52"/>
            <a:stretch/>
          </p:blipFill>
          <p:spPr bwMode="auto">
            <a:xfrm>
              <a:off x="-4604033" y="4842545"/>
              <a:ext cx="1793409"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6023427" y="1049404"/>
            <a:ext cx="2971800" cy="2308324"/>
          </a:xfrm>
          <a:prstGeom prst="rect">
            <a:avLst/>
          </a:prstGeom>
          <a:solidFill>
            <a:schemeClr val="bg1"/>
          </a:solid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UAS</a:t>
            </a: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smtClean="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pic>
        <p:nvPicPr>
          <p:cNvPr id="15" name="Picture 6" descr="http://static.dji.com/uploads/post_picture/name/1/s1000_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248" b="5030"/>
          <a:stretch/>
        </p:blipFill>
        <p:spPr bwMode="auto">
          <a:xfrm>
            <a:off x="6320720" y="1752600"/>
            <a:ext cx="2377212" cy="14766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10418"/>
            <a:ext cx="9144000" cy="1077218"/>
          </a:xfrm>
          <a:prstGeom prst="rect">
            <a:avLst/>
          </a:prstGeom>
          <a:noFill/>
        </p:spPr>
        <p:txBody>
          <a:bodyPr wrap="square" rtlCol="0">
            <a:spAutoFit/>
          </a:bodyPr>
          <a:lstStyle/>
          <a:p>
            <a:pPr algn="ctr"/>
            <a:r>
              <a:rPr lang="en-US" sz="3200" dirty="0" smtClean="0">
                <a:solidFill>
                  <a:schemeClr val="bg1"/>
                </a:solidFill>
                <a:latin typeface="+mj-lt"/>
                <a:cs typeface="Arial" panose="020B0604020202020204" pitchFamily="34" charset="0"/>
              </a:rPr>
              <a:t>Observation</a:t>
            </a:r>
            <a:r>
              <a:rPr lang="en-US" sz="2800" dirty="0" smtClean="0">
                <a:solidFill>
                  <a:schemeClr val="bg1"/>
                </a:solidFill>
                <a:latin typeface="+mj-lt"/>
                <a:cs typeface="Arial" panose="020B0604020202020204" pitchFamily="34" charset="0"/>
              </a:rPr>
              <a:t> </a:t>
            </a:r>
            <a:r>
              <a:rPr lang="en-US" sz="3200" dirty="0" smtClean="0">
                <a:solidFill>
                  <a:schemeClr val="bg1"/>
                </a:solidFill>
                <a:latin typeface="+mj-lt"/>
                <a:cs typeface="Arial" panose="020B0604020202020204" pitchFamily="34" charset="0"/>
              </a:rPr>
              <a:t>Platforms for Investigating </a:t>
            </a:r>
          </a:p>
          <a:p>
            <a:pPr algn="ctr"/>
            <a:r>
              <a:rPr lang="en-US" sz="3200" dirty="0" smtClean="0">
                <a:solidFill>
                  <a:schemeClr val="bg1"/>
                </a:solidFill>
                <a:latin typeface="+mj-lt"/>
                <a:cs typeface="Arial" panose="020B0604020202020204" pitchFamily="34" charset="0"/>
              </a:rPr>
              <a:t>Convection Initiation and </a:t>
            </a:r>
            <a:r>
              <a:rPr lang="en-US" sz="3200" dirty="0" err="1" smtClean="0">
                <a:solidFill>
                  <a:schemeClr val="bg1"/>
                </a:solidFill>
                <a:latin typeface="+mj-lt"/>
                <a:cs typeface="Arial" panose="020B0604020202020204" pitchFamily="34" charset="0"/>
              </a:rPr>
              <a:t>Tornadogenesis</a:t>
            </a:r>
            <a:endParaRPr lang="en-US" sz="3200" dirty="0">
              <a:solidFill>
                <a:schemeClr val="bg1"/>
              </a:solidFill>
              <a:latin typeface="+mj-lt"/>
              <a:cs typeface="Arial" panose="020B0604020202020204" pitchFamily="34" charset="0"/>
            </a:endParaRPr>
          </a:p>
        </p:txBody>
      </p:sp>
      <p:pic>
        <p:nvPicPr>
          <p:cNvPr id="17" name="Picture 4" descr="C:\Users\LeeT\Documents\TRL_camera_pics\IMG_20160129_14042778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500"/>
          <a:stretch/>
        </p:blipFill>
        <p:spPr bwMode="auto">
          <a:xfrm>
            <a:off x="536237" y="1366430"/>
            <a:ext cx="1962912"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93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0" y="6553200"/>
            <a:ext cx="2895600" cy="365125"/>
          </a:xfrm>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13</a:t>
            </a:fld>
            <a:endParaRPr lang="en-US" dirty="0"/>
          </a:p>
        </p:txBody>
      </p:sp>
      <p:sp>
        <p:nvSpPr>
          <p:cNvPr id="4" name="Rectangle 3"/>
          <p:cNvSpPr/>
          <p:nvPr/>
        </p:nvSpPr>
        <p:spPr>
          <a:xfrm>
            <a:off x="4588579" y="605069"/>
            <a:ext cx="4480560" cy="3293209"/>
          </a:xfrm>
          <a:prstGeom prst="rect">
            <a:avLst/>
          </a:prstGeom>
          <a:solidFill>
            <a:schemeClr val="bg1"/>
          </a:solidFill>
          <a:ln>
            <a:solidFill>
              <a:schemeClr val="tx1"/>
            </a:solidFill>
          </a:ln>
        </p:spPr>
        <p:txBody>
          <a:bodyPr wrap="square">
            <a:spAutoFit/>
          </a:bodyPr>
          <a:lstStyle/>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r>
              <a:rPr lang="en-US" sz="1600" dirty="0" err="1" smtClean="0">
                <a:latin typeface="Arial" panose="020B0604020202020204" pitchFamily="34" charset="0"/>
                <a:cs typeface="Arial" panose="020B0604020202020204" pitchFamily="34" charset="0"/>
              </a:rPr>
              <a:t>Rawinsondes</a:t>
            </a:r>
            <a:r>
              <a:rPr lang="en-US" sz="1600" dirty="0" smtClean="0">
                <a:latin typeface="Arial" panose="020B0604020202020204" pitchFamily="34" charset="0"/>
                <a:cs typeface="Arial" panose="020B0604020202020204" pitchFamily="34" charset="0"/>
              </a:rPr>
              <a:t> were released every hour from multiple sites to characterize the rapid destabilization of the boundary layer prior to severe weather development. </a:t>
            </a:r>
            <a:endParaRPr lang="en-US" sz="1600" dirty="0">
              <a:latin typeface="Arial" panose="020B0604020202020204" pitchFamily="34" charset="0"/>
              <a:cs typeface="Arial" panose="020B0604020202020204" pitchFamily="34" charset="0"/>
            </a:endParaRPr>
          </a:p>
        </p:txBody>
      </p:sp>
      <p:sp>
        <p:nvSpPr>
          <p:cNvPr id="5" name="Rectangle 4"/>
          <p:cNvSpPr/>
          <p:nvPr/>
        </p:nvSpPr>
        <p:spPr>
          <a:xfrm>
            <a:off x="0" y="24825"/>
            <a:ext cx="9151938" cy="584775"/>
          </a:xfrm>
          <a:prstGeom prst="rect">
            <a:avLst/>
          </a:prstGeom>
        </p:spPr>
        <p:txBody>
          <a:bodyPr wrap="square">
            <a:spAutoFit/>
          </a:bodyPr>
          <a:lstStyle/>
          <a:p>
            <a:pPr algn="ctr"/>
            <a:r>
              <a:rPr lang="en-US" sz="3200" dirty="0" err="1" smtClean="0">
                <a:solidFill>
                  <a:schemeClr val="accent3">
                    <a:lumMod val="75000"/>
                  </a:schemeClr>
                </a:solidFill>
                <a:latin typeface="Arial" panose="020B0604020202020204" pitchFamily="34" charset="0"/>
                <a:cs typeface="Arial" panose="020B0604020202020204" pitchFamily="34" charset="0"/>
              </a:rPr>
              <a:t>Tornadogenesis</a:t>
            </a:r>
            <a:endParaRPr lang="en-US" sz="3200" dirty="0">
              <a:solidFill>
                <a:schemeClr val="accent3">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82126" y="605068"/>
            <a:ext cx="4480560" cy="3291840"/>
          </a:xfrm>
          <a:prstGeom prst="rect">
            <a:avLst/>
          </a:prstGeom>
          <a:solidFill>
            <a:schemeClr val="bg1"/>
          </a:solidFill>
          <a:ln>
            <a:solidFill>
              <a:schemeClr val="tx1"/>
            </a:solidFill>
          </a:ln>
        </p:spPr>
        <p:txBody>
          <a:bodyPr wrap="square">
            <a:spAutoFit/>
          </a:bodyPr>
          <a:lstStyle/>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ctr"/>
            <a:endParaRPr lang="en-US" sz="1600" dirty="0" smtClean="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Multiple flux towers and wind LIDAR were installed in northern Alabama in Jan-Feb 2016 to support VORTEX-SE research.</a:t>
            </a:r>
            <a:endParaRPr lang="en-US" sz="1600" dirty="0">
              <a:latin typeface="Arial" panose="020B0604020202020204" pitchFamily="34" charset="0"/>
              <a:cs typeface="Arial" panose="020B0604020202020204" pitchFamily="34" charset="0"/>
            </a:endParaRPr>
          </a:p>
        </p:txBody>
      </p:sp>
      <p:sp>
        <p:nvSpPr>
          <p:cNvPr id="7" name="Rectangle 6"/>
          <p:cNvSpPr/>
          <p:nvPr/>
        </p:nvSpPr>
        <p:spPr>
          <a:xfrm>
            <a:off x="82125" y="3886200"/>
            <a:ext cx="8987013" cy="2554545"/>
          </a:xfrm>
          <a:prstGeom prst="rect">
            <a:avLst/>
          </a:prstGeom>
          <a:noFill/>
          <a:ln>
            <a:solidFill>
              <a:schemeClr val="tx1"/>
            </a:solidFill>
          </a:ln>
        </p:spPr>
        <p:txBody>
          <a:bodyPr wrap="square">
            <a:spAutoFit/>
          </a:bodyPr>
          <a:lstStyle/>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sz="1600" dirty="0" smtClean="0">
                <a:solidFill>
                  <a:schemeClr val="bg1"/>
                </a:solidFill>
                <a:latin typeface="Arial" panose="020B0604020202020204" pitchFamily="34" charset="0"/>
                <a:cs typeface="Arial" panose="020B0604020202020204" pitchFamily="34" charset="0"/>
              </a:rPr>
              <a:t>Cameras installed on board the </a:t>
            </a:r>
            <a:r>
              <a:rPr lang="en-US" sz="1600" dirty="0" err="1" smtClean="0">
                <a:solidFill>
                  <a:schemeClr val="bg1"/>
                </a:solidFill>
                <a:latin typeface="Arial" panose="020B0604020202020204" pitchFamily="34" charset="0"/>
                <a:cs typeface="Arial" panose="020B0604020202020204" pitchFamily="34" charset="0"/>
              </a:rPr>
              <a:t>sUAS</a:t>
            </a:r>
            <a:r>
              <a:rPr lang="en-US" sz="160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are being used to assist with storm damage surveys.</a:t>
            </a:r>
            <a:endParaRPr lang="en-US" sz="1600" dirty="0">
              <a:solidFill>
                <a:schemeClr val="bg1"/>
              </a:solidFill>
              <a:latin typeface="Arial" panose="020B0604020202020204" pitchFamily="34" charset="0"/>
              <a:cs typeface="Arial" panose="020B0604020202020204" pitchFamily="34" charset="0"/>
            </a:endParaRPr>
          </a:p>
        </p:txBody>
      </p:sp>
      <p:pic>
        <p:nvPicPr>
          <p:cNvPr id="8" name="Picture 2" descr="C:\Users\LeeT\Downloads\IMG_20160405_1442112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731"/>
          <a:stretch/>
        </p:blipFill>
        <p:spPr bwMode="auto">
          <a:xfrm>
            <a:off x="204332" y="4030827"/>
            <a:ext cx="5685540" cy="1991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eeT\Downloads\IMG_20160405_1500124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15"/>
          <a:stretch/>
        </p:blipFill>
        <p:spPr bwMode="auto">
          <a:xfrm>
            <a:off x="6162227" y="4102650"/>
            <a:ext cx="2800232" cy="1864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LeeT\Documents\TRL_camera_pics\IMG_20160220_1504120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84" r="32916"/>
          <a:stretch/>
        </p:blipFill>
        <p:spPr bwMode="auto">
          <a:xfrm>
            <a:off x="2269576" y="812688"/>
            <a:ext cx="2149856"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LeeT\Documents\TRL_camera_pics\IMG_20160129_1404277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7500"/>
          <a:stretch/>
        </p:blipFill>
        <p:spPr bwMode="auto">
          <a:xfrm>
            <a:off x="241300" y="812688"/>
            <a:ext cx="196291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LeeT\Documents\TRL_camera_pics\IMG_20160331_180428988_HD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81"/>
          <a:stretch/>
        </p:blipFill>
        <p:spPr bwMode="auto">
          <a:xfrm>
            <a:off x="4695259" y="674264"/>
            <a:ext cx="4267200" cy="217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35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14</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743200"/>
            <a:ext cx="3806712" cy="3613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36" y="87139"/>
            <a:ext cx="4094264" cy="3189461"/>
          </a:xfrm>
          <a:prstGeom prst="rect">
            <a:avLst/>
          </a:prstGeom>
        </p:spPr>
      </p:pic>
      <p:sp>
        <p:nvSpPr>
          <p:cNvPr id="6" name="TextBox 5"/>
          <p:cNvSpPr txBox="1"/>
          <p:nvPr/>
        </p:nvSpPr>
        <p:spPr>
          <a:xfrm>
            <a:off x="4260820" y="632541"/>
            <a:ext cx="466243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400" dirty="0">
                <a:solidFill>
                  <a:schemeClr val="bg1"/>
                </a:solidFill>
              </a:rPr>
              <a:t>U</a:t>
            </a:r>
            <a:r>
              <a:rPr lang="en-US" sz="2400" dirty="0" smtClean="0">
                <a:solidFill>
                  <a:schemeClr val="bg1"/>
                </a:solidFill>
              </a:rPr>
              <a:t>sing observed </a:t>
            </a:r>
            <a:r>
              <a:rPr lang="en-US" sz="2400" dirty="0">
                <a:solidFill>
                  <a:schemeClr val="bg1"/>
                </a:solidFill>
              </a:rPr>
              <a:t>v</a:t>
            </a:r>
            <a:r>
              <a:rPr lang="en-US" sz="2400" dirty="0" smtClean="0">
                <a:solidFill>
                  <a:schemeClr val="bg1"/>
                </a:solidFill>
              </a:rPr>
              <a:t>alues for Heat and </a:t>
            </a:r>
          </a:p>
          <a:p>
            <a:r>
              <a:rPr lang="en-US" sz="2400" dirty="0" smtClean="0">
                <a:solidFill>
                  <a:schemeClr val="bg1"/>
                </a:solidFill>
              </a:rPr>
              <a:t>Water </a:t>
            </a:r>
            <a:r>
              <a:rPr lang="en-US" sz="2400" dirty="0">
                <a:solidFill>
                  <a:schemeClr val="bg1"/>
                </a:solidFill>
              </a:rPr>
              <a:t> </a:t>
            </a:r>
            <a:r>
              <a:rPr lang="en-US" sz="2400" dirty="0" smtClean="0">
                <a:solidFill>
                  <a:schemeClr val="bg1"/>
                </a:solidFill>
              </a:rPr>
              <a:t>Vapor to predict </a:t>
            </a:r>
            <a:r>
              <a:rPr lang="en-US" sz="2400" dirty="0">
                <a:solidFill>
                  <a:schemeClr val="bg1"/>
                </a:solidFill>
              </a:rPr>
              <a:t>s</a:t>
            </a:r>
            <a:r>
              <a:rPr lang="en-US" sz="2400" dirty="0" smtClean="0">
                <a:solidFill>
                  <a:schemeClr val="bg1"/>
                </a:solidFill>
              </a:rPr>
              <a:t>mall scale </a:t>
            </a:r>
          </a:p>
          <a:p>
            <a:r>
              <a:rPr lang="en-US" sz="2400" dirty="0" smtClean="0">
                <a:solidFill>
                  <a:schemeClr val="bg1"/>
                </a:solidFill>
              </a:rPr>
              <a:t>convective initiation</a:t>
            </a:r>
          </a:p>
        </p:txBody>
      </p:sp>
      <p:sp>
        <p:nvSpPr>
          <p:cNvPr id="24" name="Bent-Up Arrow 23"/>
          <p:cNvSpPr/>
          <p:nvPr/>
        </p:nvSpPr>
        <p:spPr>
          <a:xfrm rot="5400000">
            <a:off x="2793050" y="2666318"/>
            <a:ext cx="1857756" cy="32307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a:p>
        </p:txBody>
      </p:sp>
      <p:sp>
        <p:nvSpPr>
          <p:cNvPr id="25" name="TextBox 24"/>
          <p:cNvSpPr txBox="1"/>
          <p:nvPr/>
        </p:nvSpPr>
        <p:spPr>
          <a:xfrm rot="16200000">
            <a:off x="1284548" y="3880200"/>
            <a:ext cx="1120820" cy="523220"/>
          </a:xfrm>
          <a:prstGeom prst="rect">
            <a:avLst/>
          </a:prstGeom>
          <a:noFill/>
        </p:spPr>
        <p:txBody>
          <a:bodyPr wrap="none" rtlCol="0">
            <a:spAutoFit/>
          </a:bodyPr>
          <a:lstStyle/>
          <a:p>
            <a:r>
              <a:rPr lang="en-US" sz="2800" b="1" dirty="0" smtClean="0">
                <a:solidFill>
                  <a:schemeClr val="bg1"/>
                </a:solidFill>
              </a:rPr>
              <a:t>INPUT</a:t>
            </a:r>
          </a:p>
        </p:txBody>
      </p:sp>
      <p:sp>
        <p:nvSpPr>
          <p:cNvPr id="26" name="TextBox 25"/>
          <p:cNvSpPr txBox="1"/>
          <p:nvPr/>
        </p:nvSpPr>
        <p:spPr>
          <a:xfrm>
            <a:off x="2819400" y="4948946"/>
            <a:ext cx="1441420" cy="523220"/>
          </a:xfrm>
          <a:prstGeom prst="rect">
            <a:avLst/>
          </a:prstGeom>
          <a:noFill/>
        </p:spPr>
        <p:txBody>
          <a:bodyPr wrap="none" rtlCol="0">
            <a:spAutoFit/>
          </a:bodyPr>
          <a:lstStyle/>
          <a:p>
            <a:r>
              <a:rPr lang="en-US" sz="2800" b="1" dirty="0" smtClean="0">
                <a:solidFill>
                  <a:schemeClr val="bg1"/>
                </a:solidFill>
              </a:rPr>
              <a:t>OUTPUT</a:t>
            </a:r>
          </a:p>
        </p:txBody>
      </p:sp>
    </p:spTree>
    <p:extLst>
      <p:ext uri="{BB962C8B-B14F-4D97-AF65-F5344CB8AC3E}">
        <p14:creationId xmlns:p14="http://schemas.microsoft.com/office/powerpoint/2010/main" val="2195315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15</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ooter Placeholder 4"/>
          <p:cNvSpPr txBox="1">
            <a:spLocks/>
          </p:cNvSpPr>
          <p:nvPr/>
        </p:nvSpPr>
        <p:spPr>
          <a:xfrm>
            <a:off x="2667000" y="6356350"/>
            <a:ext cx="33528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Air Resources Laboratory</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04800"/>
            <a:ext cx="8515857" cy="6001643"/>
          </a:xfrm>
          <a:prstGeom prst="rect">
            <a:avLst/>
          </a:prstGeom>
          <a:noFill/>
        </p:spPr>
        <p:txBody>
          <a:bodyPr wrap="none" rtlCol="0">
            <a:spAutoFit/>
          </a:bodyPr>
          <a:lstStyle/>
          <a:p>
            <a:r>
              <a:rPr lang="en-US" sz="9600" dirty="0">
                <a:solidFill>
                  <a:schemeClr val="accent3">
                    <a:lumMod val="40000"/>
                    <a:lumOff val="60000"/>
                  </a:schemeClr>
                </a:solidFill>
              </a:rPr>
              <a:t>PUSH THE </a:t>
            </a:r>
            <a:endParaRPr lang="en-US" sz="9600" dirty="0" smtClean="0">
              <a:solidFill>
                <a:schemeClr val="accent3">
                  <a:lumMod val="40000"/>
                  <a:lumOff val="60000"/>
                </a:schemeClr>
              </a:solidFill>
            </a:endParaRPr>
          </a:p>
          <a:p>
            <a:endParaRPr lang="en-US" sz="9600" dirty="0" smtClean="0">
              <a:solidFill>
                <a:schemeClr val="accent3">
                  <a:lumMod val="40000"/>
                  <a:lumOff val="60000"/>
                </a:schemeClr>
              </a:solidFill>
            </a:endParaRPr>
          </a:p>
          <a:p>
            <a:endParaRPr lang="en-US" sz="9600" dirty="0">
              <a:solidFill>
                <a:schemeClr val="accent3">
                  <a:lumMod val="40000"/>
                  <a:lumOff val="60000"/>
                </a:schemeClr>
              </a:solidFill>
            </a:endParaRPr>
          </a:p>
          <a:p>
            <a:r>
              <a:rPr lang="en-US" sz="9600" dirty="0" smtClean="0">
                <a:solidFill>
                  <a:schemeClr val="accent3">
                    <a:lumMod val="40000"/>
                    <a:lumOff val="60000"/>
                  </a:schemeClr>
                </a:solidFill>
              </a:rPr>
              <a:t>      </a:t>
            </a:r>
            <a:r>
              <a:rPr lang="en-US" sz="9600" dirty="0" smtClean="0">
                <a:solidFill>
                  <a:srgbClr val="7CAA62"/>
                </a:solidFill>
              </a:rPr>
              <a:t>BOUNDARIES</a:t>
            </a:r>
          </a:p>
        </p:txBody>
      </p:sp>
      <p:sp>
        <p:nvSpPr>
          <p:cNvPr id="8" name="Slide Number Placeholder 2"/>
          <p:cNvSpPr txBox="1">
            <a:spLocks/>
          </p:cNvSpPr>
          <p:nvPr/>
        </p:nvSpPr>
        <p:spPr>
          <a:xfrm>
            <a:off x="67818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CAC88C-31F3-4764-B964-B930D18D7C5C}" type="slidenum">
              <a:rPr lang="en-US" smtClean="0"/>
              <a:pPr/>
              <a:t>15</a:t>
            </a:fld>
            <a:endParaRPr lang="en-US" dirty="0"/>
          </a:p>
        </p:txBody>
      </p:sp>
    </p:spTree>
    <p:extLst>
      <p:ext uri="{BB962C8B-B14F-4D97-AF65-F5344CB8AC3E}">
        <p14:creationId xmlns:p14="http://schemas.microsoft.com/office/powerpoint/2010/main" val="2144129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16</a:t>
            </a:fld>
            <a:endParaRPr lang="en-US" dirty="0"/>
          </a:p>
        </p:txBody>
      </p:sp>
      <p:sp>
        <p:nvSpPr>
          <p:cNvPr id="4" name="Rectangle 3"/>
          <p:cNvSpPr/>
          <p:nvPr/>
        </p:nvSpPr>
        <p:spPr>
          <a:xfrm>
            <a:off x="76200" y="46567"/>
            <a:ext cx="5410200" cy="29854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dirty="0" smtClean="0">
                <a:solidFill>
                  <a:schemeClr val="bg1"/>
                </a:solidFill>
              </a:rPr>
              <a:t>Verification of the Origins </a:t>
            </a:r>
            <a:r>
              <a:rPr lang="en-US" dirty="0">
                <a:solidFill>
                  <a:schemeClr val="bg1"/>
                </a:solidFill>
              </a:rPr>
              <a:t>of </a:t>
            </a:r>
            <a:r>
              <a:rPr lang="en-US" dirty="0" smtClean="0">
                <a:solidFill>
                  <a:schemeClr val="bg1"/>
                </a:solidFill>
              </a:rPr>
              <a:t>Rotation in </a:t>
            </a:r>
            <a:r>
              <a:rPr lang="en-US" dirty="0">
                <a:solidFill>
                  <a:schemeClr val="bg1"/>
                </a:solidFill>
              </a:rPr>
              <a:t>Tornadoes </a:t>
            </a:r>
            <a:r>
              <a:rPr lang="en-US" dirty="0" err="1" smtClean="0">
                <a:solidFill>
                  <a:schemeClr val="bg1"/>
                </a:solidFill>
              </a:rPr>
              <a:t>EXperiment</a:t>
            </a:r>
            <a:r>
              <a:rPr lang="en-US" dirty="0" smtClean="0">
                <a:solidFill>
                  <a:schemeClr val="bg1"/>
                </a:solidFill>
              </a:rPr>
              <a:t>-Southeast (VORTEX-SE</a:t>
            </a:r>
            <a:r>
              <a:rPr lang="en-US" dirty="0">
                <a:solidFill>
                  <a:schemeClr val="bg1"/>
                </a:solidFill>
              </a:rPr>
              <a:t>) </a:t>
            </a:r>
            <a:endParaRPr lang="en-US" dirty="0" smtClean="0">
              <a:solidFill>
                <a:schemeClr val="bg1"/>
              </a:solidFill>
            </a:endParaRPr>
          </a:p>
          <a:p>
            <a:r>
              <a:rPr lang="en-US" sz="800" u="sng" dirty="0" smtClean="0">
                <a:solidFill>
                  <a:schemeClr val="bg1"/>
                </a:solidFill>
              </a:rPr>
              <a:t/>
            </a:r>
            <a:br>
              <a:rPr lang="en-US" sz="800" u="sng" dirty="0" smtClean="0">
                <a:solidFill>
                  <a:schemeClr val="bg1"/>
                </a:solidFill>
              </a:rPr>
            </a:br>
            <a:r>
              <a:rPr lang="en-US" u="sng" dirty="0" smtClean="0">
                <a:solidFill>
                  <a:schemeClr val="bg1"/>
                </a:solidFill>
              </a:rPr>
              <a:t>Goal</a:t>
            </a:r>
            <a:r>
              <a:rPr lang="en-US" u="sng" dirty="0" smtClean="0">
                <a:solidFill>
                  <a:schemeClr val="bg1"/>
                </a:solidFill>
              </a:rPr>
              <a:t>:</a:t>
            </a:r>
            <a:r>
              <a:rPr lang="en-US" dirty="0" smtClean="0">
                <a:solidFill>
                  <a:schemeClr val="bg1"/>
                </a:solidFill>
              </a:rPr>
              <a:t>  Understand </a:t>
            </a:r>
            <a:r>
              <a:rPr lang="en-US" dirty="0">
                <a:solidFill>
                  <a:schemeClr val="bg1"/>
                </a:solidFill>
              </a:rPr>
              <a:t>how environmental</a:t>
            </a:r>
          </a:p>
          <a:p>
            <a:r>
              <a:rPr lang="en-US" dirty="0">
                <a:solidFill>
                  <a:schemeClr val="bg1"/>
                </a:solidFill>
              </a:rPr>
              <a:t>factors in the southeastern </a:t>
            </a:r>
            <a:r>
              <a:rPr lang="en-US" dirty="0" smtClean="0">
                <a:solidFill>
                  <a:schemeClr val="bg1"/>
                </a:solidFill>
              </a:rPr>
              <a:t>US </a:t>
            </a:r>
            <a:r>
              <a:rPr lang="en-US" dirty="0">
                <a:solidFill>
                  <a:schemeClr val="bg1"/>
                </a:solidFill>
              </a:rPr>
              <a:t>affect </a:t>
            </a:r>
            <a:r>
              <a:rPr lang="en-US" dirty="0" smtClean="0">
                <a:solidFill>
                  <a:schemeClr val="bg1"/>
                </a:solidFill>
              </a:rPr>
              <a:t>the formation</a:t>
            </a:r>
            <a:r>
              <a:rPr lang="en-US" dirty="0">
                <a:solidFill>
                  <a:schemeClr val="bg1"/>
                </a:solidFill>
              </a:rPr>
              <a:t>, intensity, structure and path of </a:t>
            </a:r>
            <a:r>
              <a:rPr lang="en-US" dirty="0" smtClean="0">
                <a:solidFill>
                  <a:schemeClr val="bg1"/>
                </a:solidFill>
              </a:rPr>
              <a:t>tornadoes</a:t>
            </a:r>
            <a:br>
              <a:rPr lang="en-US" dirty="0" smtClean="0">
                <a:solidFill>
                  <a:schemeClr val="bg1"/>
                </a:solidFill>
              </a:rPr>
            </a:br>
            <a:endParaRPr lang="en-US" dirty="0" smtClean="0">
              <a:solidFill>
                <a:schemeClr val="bg1"/>
              </a:solidFill>
            </a:endParaRPr>
          </a:p>
          <a:p>
            <a:r>
              <a:rPr lang="en-US" dirty="0" smtClean="0">
                <a:solidFill>
                  <a:schemeClr val="bg1"/>
                </a:solidFill>
              </a:rPr>
              <a:t>A </a:t>
            </a:r>
            <a:r>
              <a:rPr lang="en-US" dirty="0" err="1" smtClean="0">
                <a:solidFill>
                  <a:schemeClr val="bg1"/>
                </a:solidFill>
              </a:rPr>
              <a:t>sUAS</a:t>
            </a:r>
            <a:r>
              <a:rPr lang="en-US" dirty="0" smtClean="0">
                <a:solidFill>
                  <a:schemeClr val="bg1"/>
                </a:solidFill>
              </a:rPr>
              <a:t> flown by </a:t>
            </a:r>
            <a:r>
              <a:rPr lang="en-US" dirty="0" smtClean="0">
                <a:solidFill>
                  <a:schemeClr val="bg1"/>
                </a:solidFill>
              </a:rPr>
              <a:t>ARL/ATDD </a:t>
            </a:r>
            <a:r>
              <a:rPr lang="en-US" dirty="0" smtClean="0">
                <a:solidFill>
                  <a:schemeClr val="bg1"/>
                </a:solidFill>
              </a:rPr>
              <a:t>will </a:t>
            </a:r>
            <a:r>
              <a:rPr lang="en-US" dirty="0">
                <a:solidFill>
                  <a:schemeClr val="bg1"/>
                </a:solidFill>
              </a:rPr>
              <a:t>be used to survey </a:t>
            </a:r>
            <a:r>
              <a:rPr lang="en-US" dirty="0" smtClean="0">
                <a:solidFill>
                  <a:schemeClr val="bg1"/>
                </a:solidFill>
              </a:rPr>
              <a:t>storm damage </a:t>
            </a:r>
            <a:r>
              <a:rPr lang="en-US" dirty="0">
                <a:solidFill>
                  <a:schemeClr val="bg1"/>
                </a:solidFill>
              </a:rPr>
              <a:t>and provide key atmospheric data that </a:t>
            </a:r>
            <a:r>
              <a:rPr lang="en-US" dirty="0" smtClean="0">
                <a:solidFill>
                  <a:schemeClr val="bg1"/>
                </a:solidFill>
              </a:rPr>
              <a:t>can be </a:t>
            </a:r>
            <a:r>
              <a:rPr lang="en-US" dirty="0">
                <a:solidFill>
                  <a:schemeClr val="bg1"/>
                </a:solidFill>
              </a:rPr>
              <a:t>used </a:t>
            </a:r>
            <a:r>
              <a:rPr lang="en-US" dirty="0" smtClean="0">
                <a:solidFill>
                  <a:schemeClr val="bg1"/>
                </a:solidFill>
              </a:rPr>
              <a:t>to understand</a:t>
            </a:r>
            <a:r>
              <a:rPr lang="en-US" dirty="0">
                <a:solidFill>
                  <a:schemeClr val="bg1"/>
                </a:solidFill>
              </a:rPr>
              <a:t> </a:t>
            </a:r>
            <a:r>
              <a:rPr lang="en-US" dirty="0" smtClean="0">
                <a:solidFill>
                  <a:schemeClr val="bg1"/>
                </a:solidFill>
              </a:rPr>
              <a:t>how </a:t>
            </a:r>
            <a:r>
              <a:rPr lang="en-US" dirty="0">
                <a:solidFill>
                  <a:schemeClr val="bg1"/>
                </a:solidFill>
              </a:rPr>
              <a:t>the </a:t>
            </a:r>
            <a:r>
              <a:rPr lang="en-US" dirty="0" smtClean="0">
                <a:solidFill>
                  <a:schemeClr val="bg1"/>
                </a:solidFill>
              </a:rPr>
              <a:t>land surface may play </a:t>
            </a:r>
            <a:r>
              <a:rPr lang="en-US" dirty="0">
                <a:solidFill>
                  <a:schemeClr val="bg1"/>
                </a:solidFill>
              </a:rPr>
              <a:t>a role </a:t>
            </a:r>
            <a:r>
              <a:rPr lang="en-US" dirty="0" smtClean="0">
                <a:solidFill>
                  <a:schemeClr val="bg1"/>
                </a:solidFill>
              </a:rPr>
              <a:t>in </a:t>
            </a:r>
            <a:r>
              <a:rPr lang="en-US" dirty="0" err="1" smtClean="0">
                <a:solidFill>
                  <a:schemeClr val="bg1"/>
                </a:solidFill>
              </a:rPr>
              <a:t>tornadogenesis</a:t>
            </a:r>
            <a:r>
              <a:rPr lang="en-US" dirty="0">
                <a:solidFill>
                  <a:schemeClr val="bg1"/>
                </a:solidFill>
              </a:rPr>
              <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09600"/>
            <a:ext cx="25431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031" y="3413424"/>
            <a:ext cx="3529520" cy="260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56" y="3078958"/>
            <a:ext cx="4876800" cy="3352800"/>
          </a:xfrm>
          <a:prstGeom prst="rect">
            <a:avLst/>
          </a:prstGeom>
        </p:spPr>
      </p:pic>
      <p:sp>
        <p:nvSpPr>
          <p:cNvPr id="9" name="TextBox 8"/>
          <p:cNvSpPr txBox="1"/>
          <p:nvPr/>
        </p:nvSpPr>
        <p:spPr>
          <a:xfrm>
            <a:off x="7361286" y="-2147913"/>
            <a:ext cx="7337367" cy="369332"/>
          </a:xfrm>
          <a:prstGeom prst="rect">
            <a:avLst/>
          </a:prstGeom>
          <a:noFill/>
        </p:spPr>
        <p:txBody>
          <a:bodyPr wrap="square" rtlCol="0">
            <a:spAutoFit/>
          </a:bodyPr>
          <a:lstStyle/>
          <a:p>
            <a:pPr algn="ctr"/>
            <a:endParaRPr lang="en-US" dirty="0"/>
          </a:p>
        </p:txBody>
      </p:sp>
      <p:cxnSp>
        <p:nvCxnSpPr>
          <p:cNvPr id="10" name="Straight Arrow Connector 9"/>
          <p:cNvCxnSpPr/>
          <p:nvPr/>
        </p:nvCxnSpPr>
        <p:spPr>
          <a:xfrm>
            <a:off x="1653473" y="3791223"/>
            <a:ext cx="615723" cy="2783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68434" y="5665773"/>
            <a:ext cx="533400" cy="28575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859627" y="5356236"/>
            <a:ext cx="394607" cy="52387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01834" y="5213361"/>
            <a:ext cx="609600" cy="14287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20561" y="4991402"/>
            <a:ext cx="430008" cy="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058515" y="4755358"/>
            <a:ext cx="533400" cy="8341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09492" y="4598840"/>
            <a:ext cx="221796" cy="39644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178284" y="5426125"/>
            <a:ext cx="152400" cy="58918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025884" y="3820840"/>
            <a:ext cx="228600" cy="65195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88462" y="4605167"/>
            <a:ext cx="293243" cy="19505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915883" y="4146816"/>
            <a:ext cx="65998" cy="39805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81881" y="4833260"/>
            <a:ext cx="266700" cy="443866"/>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483084" y="3693892"/>
            <a:ext cx="381000" cy="65195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707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17</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5894"/>
            <a:ext cx="8387276" cy="6290456"/>
          </a:xfrm>
          <a:prstGeom prst="rect">
            <a:avLst/>
          </a:prstGeom>
        </p:spPr>
      </p:pic>
    </p:spTree>
    <p:extLst>
      <p:ext uri="{BB962C8B-B14F-4D97-AF65-F5344CB8AC3E}">
        <p14:creationId xmlns:p14="http://schemas.microsoft.com/office/powerpoint/2010/main" val="983733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18</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808956" cy="2819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265" y="914400"/>
            <a:ext cx="3680135" cy="3255504"/>
          </a:xfrm>
          <a:prstGeom prst="rect">
            <a:avLst/>
          </a:prstGeom>
        </p:spPr>
      </p:pic>
      <p:sp>
        <p:nvSpPr>
          <p:cNvPr id="11" name="TextBox 10"/>
          <p:cNvSpPr txBox="1"/>
          <p:nvPr/>
        </p:nvSpPr>
        <p:spPr>
          <a:xfrm>
            <a:off x="4585570" y="228600"/>
            <a:ext cx="4312271" cy="707886"/>
          </a:xfrm>
          <a:prstGeom prst="rect">
            <a:avLst/>
          </a:prstGeom>
          <a:noFill/>
        </p:spPr>
        <p:txBody>
          <a:bodyPr wrap="none" rtlCol="0">
            <a:spAutoFit/>
          </a:bodyPr>
          <a:lstStyle/>
          <a:p>
            <a:r>
              <a:rPr lang="en-US" sz="4000" dirty="0" smtClean="0">
                <a:solidFill>
                  <a:srgbClr val="92D050"/>
                </a:solidFill>
                <a:latin typeface="+mj-lt"/>
              </a:rPr>
              <a:t>Hurricane Research</a:t>
            </a:r>
          </a:p>
        </p:txBody>
      </p:sp>
      <p:sp>
        <p:nvSpPr>
          <p:cNvPr id="12" name="TextBox 11"/>
          <p:cNvSpPr txBox="1"/>
          <p:nvPr/>
        </p:nvSpPr>
        <p:spPr>
          <a:xfrm>
            <a:off x="76199" y="3217029"/>
            <a:ext cx="8915401"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ATDD </a:t>
            </a:r>
            <a:r>
              <a:rPr lang="en-US" dirty="0" smtClean="0">
                <a:solidFill>
                  <a:schemeClr val="bg1"/>
                </a:solidFill>
              </a:rPr>
              <a:t>and </a:t>
            </a:r>
            <a:r>
              <a:rPr lang="en-US" dirty="0" smtClean="0">
                <a:solidFill>
                  <a:schemeClr val="bg1"/>
                </a:solidFill>
              </a:rPr>
              <a:t>NOAA’s </a:t>
            </a:r>
            <a:r>
              <a:rPr lang="en-US" dirty="0">
                <a:solidFill>
                  <a:schemeClr val="bg1"/>
                </a:solidFill>
              </a:rPr>
              <a:t>Atlantic Oceanographic </a:t>
            </a:r>
            <a:r>
              <a:rPr lang="en-US" dirty="0" smtClean="0">
                <a:solidFill>
                  <a:schemeClr val="bg1"/>
                </a:solidFill>
              </a:rPr>
              <a:t/>
            </a:r>
            <a:br>
              <a:rPr lang="en-US" dirty="0" smtClean="0">
                <a:solidFill>
                  <a:schemeClr val="bg1"/>
                </a:solidFill>
              </a:rPr>
            </a:br>
            <a:r>
              <a:rPr lang="en-US" dirty="0" smtClean="0">
                <a:solidFill>
                  <a:schemeClr val="bg1"/>
                </a:solidFill>
              </a:rPr>
              <a:t>and </a:t>
            </a:r>
            <a:r>
              <a:rPr lang="en-US" dirty="0">
                <a:solidFill>
                  <a:schemeClr val="bg1"/>
                </a:solidFill>
              </a:rPr>
              <a:t>Meteorological </a:t>
            </a:r>
            <a:r>
              <a:rPr lang="en-US" dirty="0" smtClean="0">
                <a:solidFill>
                  <a:schemeClr val="bg1"/>
                </a:solidFill>
              </a:rPr>
              <a:t>Laboratory</a:t>
            </a:r>
            <a:r>
              <a:rPr lang="en-US" dirty="0" smtClean="0">
                <a:solidFill>
                  <a:schemeClr val="bg1"/>
                </a:solidFill>
              </a:rPr>
              <a:t> </a:t>
            </a:r>
            <a:r>
              <a:rPr lang="en-US" dirty="0" smtClean="0">
                <a:solidFill>
                  <a:schemeClr val="bg1"/>
                </a:solidFill>
              </a:rPr>
              <a:t>are </a:t>
            </a:r>
            <a:r>
              <a:rPr lang="en-US" dirty="0" smtClean="0">
                <a:solidFill>
                  <a:schemeClr val="bg1"/>
                </a:solidFill>
              </a:rPr>
              <a:t>working </a:t>
            </a:r>
            <a:br>
              <a:rPr lang="en-US" dirty="0" smtClean="0">
                <a:solidFill>
                  <a:schemeClr val="bg1"/>
                </a:solidFill>
              </a:rPr>
            </a:br>
            <a:r>
              <a:rPr lang="en-US" dirty="0" smtClean="0">
                <a:solidFill>
                  <a:schemeClr val="bg1"/>
                </a:solidFill>
              </a:rPr>
              <a:t>together to </a:t>
            </a:r>
            <a:r>
              <a:rPr lang="en-US" dirty="0" smtClean="0">
                <a:solidFill>
                  <a:schemeClr val="bg1"/>
                </a:solidFill>
              </a:rPr>
              <a:t>use the Coyote </a:t>
            </a:r>
            <a:r>
              <a:rPr lang="en-US" dirty="0" smtClean="0">
                <a:solidFill>
                  <a:schemeClr val="bg1"/>
                </a:solidFill>
              </a:rPr>
              <a:t>for hurricane tracking</a:t>
            </a:r>
            <a:br>
              <a:rPr lang="en-US" dirty="0" smtClean="0">
                <a:solidFill>
                  <a:schemeClr val="bg1"/>
                </a:solidFill>
              </a:rPr>
            </a:br>
            <a:r>
              <a:rPr lang="en-US" dirty="0" smtClean="0">
                <a:solidFill>
                  <a:schemeClr val="bg1"/>
                </a:solidFill>
              </a:rPr>
              <a:t>and modeling</a:t>
            </a:r>
            <a:r>
              <a:rPr lang="en-US" dirty="0">
                <a:solidFill>
                  <a:schemeClr val="bg1"/>
                </a:solidFill>
              </a:rPr>
              <a:t>.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The </a:t>
            </a:r>
            <a:r>
              <a:rPr lang="en-US" dirty="0">
                <a:solidFill>
                  <a:schemeClr val="bg1"/>
                </a:solidFill>
              </a:rPr>
              <a:t>Coyote is a small, </a:t>
            </a:r>
            <a:r>
              <a:rPr lang="en-US" dirty="0" smtClean="0">
                <a:solidFill>
                  <a:schemeClr val="bg1"/>
                </a:solidFill>
              </a:rPr>
              <a:t>expendable Unmanned Aircraft System </a:t>
            </a:r>
            <a:r>
              <a:rPr lang="en-US" dirty="0">
                <a:solidFill>
                  <a:schemeClr val="bg1"/>
                </a:solidFill>
              </a:rPr>
              <a:t>that can be tube-launched from </a:t>
            </a:r>
            <a:r>
              <a:rPr lang="en-US" dirty="0" smtClean="0">
                <a:solidFill>
                  <a:schemeClr val="bg1"/>
                </a:solidFill>
              </a:rPr>
              <a:t>the ground </a:t>
            </a:r>
            <a:r>
              <a:rPr lang="en-US" dirty="0">
                <a:solidFill>
                  <a:schemeClr val="bg1"/>
                </a:solidFill>
              </a:rPr>
              <a:t>or in the air.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The </a:t>
            </a:r>
            <a:r>
              <a:rPr lang="en-US" dirty="0">
                <a:solidFill>
                  <a:schemeClr val="bg1"/>
                </a:solidFill>
              </a:rPr>
              <a:t>team recently completed a successful calibration flight </a:t>
            </a:r>
            <a:r>
              <a:rPr lang="en-US" dirty="0" smtClean="0">
                <a:solidFill>
                  <a:schemeClr val="bg1"/>
                </a:solidFill>
              </a:rPr>
              <a:t>over  Avon </a:t>
            </a:r>
            <a:r>
              <a:rPr lang="en-US" dirty="0">
                <a:solidFill>
                  <a:schemeClr val="bg1"/>
                </a:solidFill>
              </a:rPr>
              <a:t>Park, Florida, </a:t>
            </a:r>
            <a:r>
              <a:rPr lang="en-US" dirty="0" smtClean="0">
                <a:solidFill>
                  <a:schemeClr val="bg1"/>
                </a:solidFill>
              </a:rPr>
              <a:t>USA</a:t>
            </a:r>
            <a:br>
              <a:rPr lang="en-US" dirty="0" smtClean="0">
                <a:solidFill>
                  <a:schemeClr val="bg1"/>
                </a:solidFill>
              </a:rPr>
            </a:br>
            <a:r>
              <a:rPr lang="en-US" dirty="0" smtClean="0">
                <a:solidFill>
                  <a:schemeClr val="bg1"/>
                </a:solidFill>
              </a:rPr>
              <a:t>where </a:t>
            </a:r>
            <a:r>
              <a:rPr lang="en-US" dirty="0">
                <a:solidFill>
                  <a:schemeClr val="bg1"/>
                </a:solidFill>
              </a:rPr>
              <a:t>a Coyote was launched from a P-3 </a:t>
            </a:r>
            <a:r>
              <a:rPr lang="en-US" dirty="0" smtClean="0">
                <a:solidFill>
                  <a:schemeClr val="bg1"/>
                </a:solidFill>
              </a:rPr>
              <a:t>hurricane hunter </a:t>
            </a:r>
            <a:r>
              <a:rPr lang="en-US" dirty="0">
                <a:solidFill>
                  <a:schemeClr val="bg1"/>
                </a:solidFill>
              </a:rPr>
              <a:t>aircraft to prepare for deployment during the 2016 storm season. </a:t>
            </a: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ATDD </a:t>
            </a:r>
            <a:r>
              <a:rPr lang="en-US" dirty="0" smtClean="0">
                <a:solidFill>
                  <a:schemeClr val="bg1"/>
                </a:solidFill>
              </a:rPr>
              <a:t>will be integrating instrumentation into the Coyote to measure temperature, </a:t>
            </a:r>
            <a:r>
              <a:rPr lang="en-US" dirty="0" smtClean="0">
                <a:solidFill>
                  <a:schemeClr val="bg1"/>
                </a:solidFill>
              </a:rPr>
              <a:t>relative </a:t>
            </a:r>
            <a:r>
              <a:rPr lang="en-US" dirty="0" smtClean="0">
                <a:solidFill>
                  <a:schemeClr val="bg1"/>
                </a:solidFill>
              </a:rPr>
              <a:t>humidity, pressure, and in phase two 3-D winds.</a:t>
            </a:r>
            <a:endParaRPr lang="en-US" dirty="0">
              <a:solidFill>
                <a:schemeClr val="bg1"/>
              </a:solidFill>
            </a:endParaRPr>
          </a:p>
        </p:txBody>
      </p:sp>
    </p:spTree>
    <p:extLst>
      <p:ext uri="{BB962C8B-B14F-4D97-AF65-F5344CB8AC3E}">
        <p14:creationId xmlns:p14="http://schemas.microsoft.com/office/powerpoint/2010/main" val="983733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19</a:t>
            </a:fld>
            <a:endParaRPr lang="en-US" dirty="0"/>
          </a:p>
        </p:txBody>
      </p:sp>
      <p:sp>
        <p:nvSpPr>
          <p:cNvPr id="9"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 name="TextBox 3"/>
          <p:cNvSpPr txBox="1"/>
          <p:nvPr/>
        </p:nvSpPr>
        <p:spPr>
          <a:xfrm>
            <a:off x="2057400" y="2438400"/>
            <a:ext cx="4849084" cy="1323439"/>
          </a:xfrm>
          <a:prstGeom prst="rect">
            <a:avLst/>
          </a:prstGeom>
          <a:noFill/>
        </p:spPr>
        <p:txBody>
          <a:bodyPr wrap="none" rtlCol="0">
            <a:spAutoFit/>
          </a:bodyPr>
          <a:lstStyle/>
          <a:p>
            <a:r>
              <a:rPr lang="en-US" sz="8000" dirty="0" smtClean="0">
                <a:solidFill>
                  <a:schemeClr val="bg1"/>
                </a:solidFill>
              </a:rPr>
              <a:t>Questions</a:t>
            </a:r>
            <a:r>
              <a:rPr lang="en-US" sz="8000" dirty="0" smtClean="0">
                <a:solidFill>
                  <a:schemeClr val="bg1"/>
                </a:solidFill>
              </a:rPr>
              <a:t>?</a:t>
            </a:r>
            <a:endParaRPr lang="en-US" sz="8000" dirty="0" smtClean="0">
              <a:solidFill>
                <a:schemeClr val="bg1"/>
              </a:solidFill>
            </a:endParaRPr>
          </a:p>
        </p:txBody>
      </p:sp>
    </p:spTree>
    <p:extLst>
      <p:ext uri="{BB962C8B-B14F-4D97-AF65-F5344CB8AC3E}">
        <p14:creationId xmlns:p14="http://schemas.microsoft.com/office/powerpoint/2010/main" val="2195315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t>2</a:t>
            </a:fld>
            <a:endParaRPr lang="en-US" dirty="0"/>
          </a:p>
        </p:txBody>
      </p:sp>
      <p:sp>
        <p:nvSpPr>
          <p:cNvPr id="6" name="Title 1"/>
          <p:cNvSpPr txBox="1">
            <a:spLocks/>
          </p:cNvSpPr>
          <p:nvPr/>
        </p:nvSpPr>
        <p:spPr>
          <a:xfrm>
            <a:off x="175886" y="152400"/>
            <a:ext cx="8839200" cy="2133600"/>
          </a:xfrm>
          <a:prstGeom prst="downArrowCallout">
            <a:avLst>
              <a:gd name="adj1" fmla="val 8108"/>
              <a:gd name="adj2" fmla="val 10965"/>
              <a:gd name="adj3" fmla="val 14458"/>
              <a:gd name="adj4" fmla="val 74394"/>
            </a:avLst>
          </a:prstGeom>
          <a:solidFill>
            <a:schemeClr val="tx2">
              <a:lumMod val="40000"/>
              <a:lumOff val="60000"/>
            </a:schemeClr>
          </a:solidFill>
          <a:ln w="38100">
            <a:noFill/>
          </a:ln>
        </p:spPr>
        <p:txBody>
          <a:bodyP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u="sng" dirty="0" smtClean="0"/>
              <a:t>Relevance</a:t>
            </a:r>
            <a:r>
              <a:rPr lang="en-US" sz="2400" u="sng" dirty="0" smtClean="0"/>
              <a:t/>
            </a:r>
            <a:br>
              <a:rPr lang="en-US" sz="2400" u="sng" dirty="0" smtClean="0"/>
            </a:br>
            <a:r>
              <a:rPr lang="en-US" sz="2400" dirty="0" smtClean="0"/>
              <a:t> Using state-of-the-art methods and techniques to better understand </a:t>
            </a:r>
            <a:r>
              <a:rPr lang="en-US" sz="2400" dirty="0" smtClean="0">
                <a:solidFill>
                  <a:srgbClr val="FFFF00"/>
                </a:solidFill>
              </a:rPr>
              <a:t>atmospheric boundary layer structure and processes </a:t>
            </a:r>
            <a:r>
              <a:rPr lang="en-US" sz="2400" dirty="0" smtClean="0"/>
              <a:t>in order to improve prediction of near-surface weather and climate conditions. </a:t>
            </a:r>
            <a:endParaRPr lang="en-US" sz="2400" dirty="0"/>
          </a:p>
        </p:txBody>
      </p:sp>
      <p:sp>
        <p:nvSpPr>
          <p:cNvPr id="7" name="Title 1"/>
          <p:cNvSpPr txBox="1">
            <a:spLocks/>
          </p:cNvSpPr>
          <p:nvPr/>
        </p:nvSpPr>
        <p:spPr>
          <a:xfrm>
            <a:off x="762000" y="2286000"/>
            <a:ext cx="7620000" cy="2221966"/>
          </a:xfrm>
          <a:prstGeom prst="rect">
            <a:avLst/>
          </a:prstGeom>
          <a:solidFill>
            <a:schemeClr val="tx2">
              <a:lumMod val="40000"/>
              <a:lumOff val="60000"/>
            </a:schemeClr>
          </a:solidFill>
          <a:ln w="3810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spcBef>
                <a:spcPts val="600"/>
              </a:spcBef>
            </a:pPr>
            <a:r>
              <a:rPr lang="en-US" sz="2800" u="sng" dirty="0" smtClean="0"/>
              <a:t>Performance</a:t>
            </a:r>
          </a:p>
          <a:p>
            <a:r>
              <a:rPr lang="en-US" sz="2000" dirty="0"/>
              <a:t>Identify critical surface and boundary layer processes </a:t>
            </a:r>
            <a:endParaRPr lang="en-US" sz="2000" dirty="0" smtClean="0"/>
          </a:p>
          <a:p>
            <a:r>
              <a:rPr lang="en-US" sz="2000" dirty="0" smtClean="0"/>
              <a:t>associated </a:t>
            </a:r>
            <a:r>
              <a:rPr lang="en-US" sz="2000" dirty="0"/>
              <a:t>with Convective Initiation and </a:t>
            </a:r>
            <a:r>
              <a:rPr lang="en-US" sz="2000" dirty="0" err="1"/>
              <a:t>Tornadogenesis</a:t>
            </a:r>
            <a:endParaRPr lang="en-US" sz="2000" dirty="0"/>
          </a:p>
          <a:p>
            <a:r>
              <a:rPr lang="en-US" sz="2000" dirty="0"/>
              <a:t>Utilizing  </a:t>
            </a:r>
            <a:r>
              <a:rPr lang="en-US" sz="2000" dirty="0" smtClean="0"/>
              <a:t>small unmanned aircraft systems (</a:t>
            </a:r>
            <a:r>
              <a:rPr lang="en-US" sz="2000" dirty="0" err="1" smtClean="0"/>
              <a:t>sUAS</a:t>
            </a:r>
            <a:r>
              <a:rPr lang="en-US" sz="2000" dirty="0"/>
              <a:t>)</a:t>
            </a:r>
            <a:r>
              <a:rPr lang="en-US" sz="2000" dirty="0" smtClean="0"/>
              <a:t> </a:t>
            </a:r>
            <a:r>
              <a:rPr lang="en-US" sz="2000" dirty="0"/>
              <a:t>for </a:t>
            </a:r>
            <a:endParaRPr lang="en-US" sz="2000" dirty="0" smtClean="0"/>
          </a:p>
          <a:p>
            <a:r>
              <a:rPr lang="en-US" sz="2000" dirty="0" smtClean="0"/>
              <a:t>Boundary </a:t>
            </a:r>
            <a:r>
              <a:rPr lang="en-US" sz="2000" dirty="0" smtClean="0"/>
              <a:t>layer </a:t>
            </a:r>
            <a:r>
              <a:rPr lang="en-US" sz="2000" dirty="0"/>
              <a:t>profiling</a:t>
            </a:r>
          </a:p>
          <a:p>
            <a:r>
              <a:rPr lang="en-US" sz="2000" dirty="0"/>
              <a:t>Wind e</a:t>
            </a:r>
            <a:r>
              <a:rPr lang="en-US" sz="2000" dirty="0" smtClean="0"/>
              <a:t>nergy forecasting</a:t>
            </a:r>
            <a:endParaRPr lang="en-US" sz="2000" dirty="0"/>
          </a:p>
          <a:p>
            <a:r>
              <a:rPr lang="en-US" sz="2000" dirty="0"/>
              <a:t>Urban </a:t>
            </a:r>
            <a:r>
              <a:rPr lang="en-US" sz="2000" dirty="0" err="1" smtClean="0"/>
              <a:t>mesonets</a:t>
            </a:r>
            <a:r>
              <a:rPr lang="en-US" sz="2000" dirty="0" smtClean="0"/>
              <a:t> </a:t>
            </a:r>
            <a:r>
              <a:rPr lang="en-US" sz="2000" dirty="0"/>
              <a:t>and </a:t>
            </a:r>
            <a:r>
              <a:rPr lang="en-US" sz="2000" dirty="0" smtClean="0"/>
              <a:t>boundary layer </a:t>
            </a:r>
            <a:endParaRPr lang="en-US" sz="2000"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215" y="4648200"/>
            <a:ext cx="2459277" cy="149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NCR Wind Rose.jp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4996" y="4660726"/>
            <a:ext cx="2677438" cy="152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355" y="4648200"/>
            <a:ext cx="2543175" cy="152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351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3</a:t>
            </a:fld>
            <a:endParaRPr lang="en-US" dirty="0"/>
          </a:p>
        </p:txBody>
      </p:sp>
      <p:sp>
        <p:nvSpPr>
          <p:cNvPr id="5" name="Rectangle 4"/>
          <p:cNvSpPr/>
          <p:nvPr/>
        </p:nvSpPr>
        <p:spPr>
          <a:xfrm>
            <a:off x="250521" y="152400"/>
            <a:ext cx="8382000" cy="1446550"/>
          </a:xfrm>
          <a:prstGeom prst="rect">
            <a:avLst/>
          </a:prstGeom>
        </p:spPr>
        <p:txBody>
          <a:bodyPr wrap="square">
            <a:spAutoFit/>
          </a:bodyPr>
          <a:lstStyle/>
          <a:p>
            <a:pPr algn="ctr"/>
            <a:r>
              <a:rPr lang="en-US" sz="4400" dirty="0" smtClean="0">
                <a:solidFill>
                  <a:schemeClr val="bg1"/>
                </a:solidFill>
              </a:rPr>
              <a:t>Observational Gap</a:t>
            </a:r>
            <a:r>
              <a:rPr lang="en-US" sz="4400" dirty="0">
                <a:solidFill>
                  <a:schemeClr val="bg1"/>
                </a:solidFill>
              </a:rPr>
              <a:t> </a:t>
            </a:r>
            <a:r>
              <a:rPr lang="en-US" sz="4400" dirty="0" smtClean="0">
                <a:solidFill>
                  <a:schemeClr val="bg1"/>
                </a:solidFill>
              </a:rPr>
              <a:t>and</a:t>
            </a:r>
            <a:r>
              <a:rPr lang="en-US" sz="4400" dirty="0">
                <a:solidFill>
                  <a:schemeClr val="bg1"/>
                </a:solidFill>
              </a:rPr>
              <a:t> </a:t>
            </a:r>
            <a:r>
              <a:rPr lang="en-US" sz="4400" dirty="0" smtClean="0">
                <a:solidFill>
                  <a:schemeClr val="bg1"/>
                </a:solidFill>
              </a:rPr>
              <a:t>NOAA’s</a:t>
            </a:r>
            <a:r>
              <a:rPr lang="en-US" sz="4400" dirty="0">
                <a:solidFill>
                  <a:schemeClr val="bg1"/>
                </a:solidFill>
              </a:rPr>
              <a:t> </a:t>
            </a:r>
            <a:r>
              <a:rPr lang="en-US" sz="4400" dirty="0" smtClean="0">
                <a:solidFill>
                  <a:schemeClr val="bg1"/>
                </a:solidFill>
              </a:rPr>
              <a:t>Mission – Quality </a:t>
            </a:r>
            <a:r>
              <a:rPr lang="en-US" sz="4400" dirty="0" smtClean="0">
                <a:solidFill>
                  <a:schemeClr val="bg1"/>
                </a:solidFill>
              </a:rPr>
              <a:t>Observations</a:t>
            </a:r>
            <a:endParaRPr lang="en-US" sz="4400" dirty="0" smtClean="0">
              <a:solidFill>
                <a:schemeClr val="bg1"/>
              </a:solidFill>
            </a:endParaRPr>
          </a:p>
        </p:txBody>
      </p:sp>
      <p:sp>
        <p:nvSpPr>
          <p:cNvPr id="6" name="TextBox 5"/>
          <p:cNvSpPr txBox="1"/>
          <p:nvPr/>
        </p:nvSpPr>
        <p:spPr>
          <a:xfrm>
            <a:off x="685800" y="1828800"/>
            <a:ext cx="7467600" cy="184665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a:solidFill>
                  <a:schemeClr val="bg1"/>
                </a:solidFill>
              </a:rPr>
              <a:t>Improved </a:t>
            </a:r>
            <a:r>
              <a:rPr lang="en-US" sz="3200" b="1" i="1" spc="300" dirty="0" smtClean="0">
                <a:ln w="11430" cmpd="sng">
                  <a:solidFill>
                    <a:schemeClr val="accent1">
                      <a:tint val="10000"/>
                    </a:schemeClr>
                  </a:solidFill>
                  <a:prstDash val="solid"/>
                  <a:miter lim="800000"/>
                </a:ln>
                <a:solidFill>
                  <a:srgbClr val="FFC000"/>
                </a:solidFill>
                <a:effectLst>
                  <a:glow rad="45500">
                    <a:schemeClr val="accent1">
                      <a:satMod val="220000"/>
                      <a:alpha val="35000"/>
                    </a:schemeClr>
                  </a:glow>
                </a:effectLst>
              </a:rPr>
              <a:t>Observations</a:t>
            </a:r>
            <a:r>
              <a:rPr lang="en-US" sz="3200" dirty="0" smtClean="0">
                <a:solidFill>
                  <a:schemeClr val="bg1"/>
                </a:solidFill>
              </a:rPr>
              <a:t> </a:t>
            </a:r>
            <a:r>
              <a:rPr lang="en-US" sz="3200" dirty="0" smtClean="0">
                <a:solidFill>
                  <a:schemeClr val="bg1"/>
                </a:solidFill>
              </a:rPr>
              <a:t>hold  the </a:t>
            </a:r>
            <a:r>
              <a:rPr lang="en-US" sz="3200" dirty="0">
                <a:solidFill>
                  <a:schemeClr val="bg1"/>
                </a:solidFill>
              </a:rPr>
              <a:t>key to saving lives </a:t>
            </a:r>
            <a:r>
              <a:rPr lang="en-US" sz="3200" dirty="0" smtClean="0">
                <a:solidFill>
                  <a:schemeClr val="bg1"/>
                </a:solidFill>
              </a:rPr>
              <a:t>and property</a:t>
            </a:r>
            <a:r>
              <a:rPr lang="en-US" sz="3200" dirty="0">
                <a:solidFill>
                  <a:schemeClr val="bg1"/>
                </a:solidFill>
              </a:rPr>
              <a:t>, and </a:t>
            </a:r>
            <a:r>
              <a:rPr lang="en-US" sz="3200" dirty="0" smtClean="0">
                <a:solidFill>
                  <a:schemeClr val="bg1"/>
                </a:solidFill>
              </a:rPr>
              <a:t>conserving</a:t>
            </a:r>
          </a:p>
          <a:p>
            <a:r>
              <a:rPr lang="en-US" sz="3200" dirty="0" smtClean="0">
                <a:solidFill>
                  <a:schemeClr val="bg1"/>
                </a:solidFill>
              </a:rPr>
              <a:t>and </a:t>
            </a:r>
            <a:r>
              <a:rPr lang="en-US" sz="3200" dirty="0">
                <a:solidFill>
                  <a:schemeClr val="bg1"/>
                </a:solidFill>
              </a:rPr>
              <a:t>protecting our  </a:t>
            </a:r>
            <a:r>
              <a:rPr lang="en-US" sz="3200" dirty="0" smtClean="0">
                <a:solidFill>
                  <a:schemeClr val="bg1"/>
                </a:solidFill>
              </a:rPr>
              <a:t>natural </a:t>
            </a:r>
            <a:r>
              <a:rPr lang="en-US" sz="3200" dirty="0">
                <a:solidFill>
                  <a:schemeClr val="bg1"/>
                </a:solidFill>
              </a:rPr>
              <a:t>resources</a:t>
            </a:r>
          </a:p>
          <a:p>
            <a:endParaRPr lang="en-US" dirty="0" smtClean="0">
              <a:solidFill>
                <a:schemeClr val="bg1"/>
              </a:solidFill>
            </a:endParaRPr>
          </a:p>
        </p:txBody>
      </p:sp>
      <p:sp>
        <p:nvSpPr>
          <p:cNvPr id="7" name="TextBox 6"/>
          <p:cNvSpPr txBox="1"/>
          <p:nvPr/>
        </p:nvSpPr>
        <p:spPr>
          <a:xfrm>
            <a:off x="152400" y="3886200"/>
            <a:ext cx="8948475" cy="1938992"/>
          </a:xfrm>
          <a:prstGeom prst="rect">
            <a:avLst/>
          </a:prstGeom>
          <a:noFill/>
        </p:spPr>
        <p:txBody>
          <a:bodyPr wrap="none" rtlCol="0">
            <a:spAutoFit/>
          </a:bodyPr>
          <a:lstStyle/>
          <a:p>
            <a:r>
              <a:rPr lang="en-US" sz="2400" dirty="0" smtClean="0">
                <a:solidFill>
                  <a:schemeClr val="bg1"/>
                </a:solidFill>
              </a:rPr>
              <a:t>One of ARL’s goals is </a:t>
            </a:r>
            <a:r>
              <a:rPr lang="en-US" sz="2400" dirty="0">
                <a:solidFill>
                  <a:schemeClr val="bg1"/>
                </a:solidFill>
              </a:rPr>
              <a:t>providing scientifically credible measurements to </a:t>
            </a:r>
          </a:p>
          <a:p>
            <a:r>
              <a:rPr lang="en-US" sz="2400" dirty="0">
                <a:solidFill>
                  <a:schemeClr val="bg1"/>
                </a:solidFill>
              </a:rPr>
              <a:t>support NOAA’s mission</a:t>
            </a:r>
            <a:r>
              <a:rPr lang="en-US" sz="2400" dirty="0" smtClean="0">
                <a:solidFill>
                  <a:schemeClr val="bg1"/>
                </a:solidFill>
              </a:rPr>
              <a:t>.  This is includes </a:t>
            </a:r>
            <a:r>
              <a:rPr lang="en-US" sz="2400" dirty="0" smtClean="0">
                <a:solidFill>
                  <a:schemeClr val="bg1"/>
                </a:solidFill>
              </a:rPr>
              <a:t>QUALITY </a:t>
            </a:r>
            <a:r>
              <a:rPr lang="en-US" sz="2400" dirty="0" smtClean="0">
                <a:solidFill>
                  <a:schemeClr val="bg1"/>
                </a:solidFill>
              </a:rPr>
              <a:t>observations to</a:t>
            </a:r>
          </a:p>
          <a:p>
            <a:r>
              <a:rPr lang="en-US" sz="2400" dirty="0" smtClean="0">
                <a:solidFill>
                  <a:schemeClr val="bg1"/>
                </a:solidFill>
              </a:rPr>
              <a:t>improve our understanding of forecasting severe weather, climate</a:t>
            </a:r>
          </a:p>
          <a:p>
            <a:r>
              <a:rPr lang="en-US" sz="2400" dirty="0" smtClean="0">
                <a:solidFill>
                  <a:schemeClr val="bg1"/>
                </a:solidFill>
              </a:rPr>
              <a:t>variability and improving wind energy forecasts with observations </a:t>
            </a:r>
          </a:p>
          <a:p>
            <a:r>
              <a:rPr lang="en-US" sz="2400" dirty="0" smtClean="0">
                <a:solidFill>
                  <a:schemeClr val="bg1"/>
                </a:solidFill>
              </a:rPr>
              <a:t>in the lowest part </a:t>
            </a:r>
            <a:r>
              <a:rPr lang="en-US" sz="2400" dirty="0">
                <a:solidFill>
                  <a:schemeClr val="bg1"/>
                </a:solidFill>
              </a:rPr>
              <a:t> </a:t>
            </a:r>
            <a:r>
              <a:rPr lang="en-US" sz="2400" dirty="0" smtClean="0">
                <a:solidFill>
                  <a:schemeClr val="bg1"/>
                </a:solidFill>
              </a:rPr>
              <a:t>of the </a:t>
            </a:r>
            <a:r>
              <a:rPr lang="en-US" sz="2400" dirty="0" smtClean="0">
                <a:solidFill>
                  <a:schemeClr val="bg1"/>
                </a:solidFill>
              </a:rPr>
              <a:t>planetary boundary layer (PBL).  </a:t>
            </a:r>
            <a:endParaRPr lang="en-US" sz="2400" dirty="0" smtClean="0">
              <a:solidFill>
                <a:schemeClr val="bg1"/>
              </a:solidFill>
            </a:endParaRPr>
          </a:p>
        </p:txBody>
      </p:sp>
    </p:spTree>
    <p:extLst>
      <p:ext uri="{BB962C8B-B14F-4D97-AF65-F5344CB8AC3E}">
        <p14:creationId xmlns:p14="http://schemas.microsoft.com/office/powerpoint/2010/main" val="499612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29600" cy="838376"/>
          </a:xfrm>
        </p:spPr>
        <p:txBody>
          <a:bodyPr/>
          <a:lstStyle/>
          <a:p>
            <a:r>
              <a:rPr lang="en-US" dirty="0" smtClean="0"/>
              <a:t>Complex Terrain</a:t>
            </a:r>
            <a:endParaRPr lang="en-US" dirty="0"/>
          </a:p>
        </p:txBody>
      </p:sp>
      <p:sp>
        <p:nvSpPr>
          <p:cNvPr id="3" name="Content Placeholder 2"/>
          <p:cNvSpPr>
            <a:spLocks noGrp="1"/>
          </p:cNvSpPr>
          <p:nvPr>
            <p:ph idx="1"/>
          </p:nvPr>
        </p:nvSpPr>
        <p:spPr>
          <a:xfrm>
            <a:off x="457200" y="990776"/>
            <a:ext cx="5410200" cy="5257625"/>
          </a:xfrm>
        </p:spPr>
        <p:txBody>
          <a:bodyPr>
            <a:noAutofit/>
          </a:bodyPr>
          <a:lstStyle/>
          <a:p>
            <a:pPr>
              <a:spcBef>
                <a:spcPts val="0"/>
              </a:spcBef>
            </a:pPr>
            <a:r>
              <a:rPr lang="en-US" sz="1900" dirty="0"/>
              <a:t>Background</a:t>
            </a:r>
          </a:p>
          <a:p>
            <a:pPr lvl="1">
              <a:spcBef>
                <a:spcPts val="0"/>
              </a:spcBef>
            </a:pPr>
            <a:r>
              <a:rPr lang="en-US" sz="1900" dirty="0"/>
              <a:t>High-resolution wind and PBL observations in complex terrain </a:t>
            </a:r>
            <a:r>
              <a:rPr lang="en-US" sz="1900" dirty="0">
                <a:solidFill>
                  <a:srgbClr val="00B050"/>
                </a:solidFill>
              </a:rPr>
              <a:t>to test wind models used for wildfire spread </a:t>
            </a:r>
            <a:r>
              <a:rPr lang="en-US" sz="1900" dirty="0" smtClean="0">
                <a:solidFill>
                  <a:srgbClr val="00B050"/>
                </a:solidFill>
              </a:rPr>
              <a:t>predictions</a:t>
            </a:r>
            <a:endParaRPr lang="en-US" sz="1900" dirty="0"/>
          </a:p>
          <a:p>
            <a:pPr lvl="1">
              <a:spcBef>
                <a:spcPts val="0"/>
              </a:spcBef>
            </a:pPr>
            <a:r>
              <a:rPr lang="en-US" sz="1900" dirty="0"/>
              <a:t>Collaboration with U.S. Forest Service and Washington State </a:t>
            </a:r>
            <a:r>
              <a:rPr lang="en-US" sz="1900" dirty="0" smtClean="0"/>
              <a:t>University</a:t>
            </a:r>
            <a:endParaRPr lang="en-US" sz="1900" dirty="0"/>
          </a:p>
          <a:p>
            <a:pPr>
              <a:spcBef>
                <a:spcPts val="0"/>
              </a:spcBef>
            </a:pPr>
            <a:r>
              <a:rPr lang="en-US" sz="1900" dirty="0"/>
              <a:t>Approaches </a:t>
            </a:r>
          </a:p>
          <a:p>
            <a:pPr lvl="1">
              <a:spcBef>
                <a:spcPts val="0"/>
              </a:spcBef>
            </a:pPr>
            <a:r>
              <a:rPr lang="en-US" sz="1900" dirty="0"/>
              <a:t>Field studies over isolated mountain (Big Southern Butte) and tributary canyon (Birch Creek) in </a:t>
            </a:r>
            <a:r>
              <a:rPr lang="en-US" sz="1900" dirty="0" smtClean="0"/>
              <a:t>Idaho </a:t>
            </a:r>
            <a:endParaRPr lang="en-US" sz="1900" dirty="0"/>
          </a:p>
          <a:p>
            <a:pPr lvl="1">
              <a:spcBef>
                <a:spcPts val="0"/>
              </a:spcBef>
            </a:pPr>
            <a:r>
              <a:rPr lang="en-US" sz="1900" dirty="0"/>
              <a:t>High-density wind observations in terrain together with vertical profiling </a:t>
            </a:r>
            <a:r>
              <a:rPr lang="en-US" sz="1900" dirty="0" smtClean="0"/>
              <a:t>systems</a:t>
            </a:r>
            <a:endParaRPr lang="en-US" sz="1900" dirty="0"/>
          </a:p>
          <a:p>
            <a:pPr>
              <a:spcBef>
                <a:spcPts val="0"/>
              </a:spcBef>
            </a:pPr>
            <a:r>
              <a:rPr lang="en-US" sz="1900" dirty="0"/>
              <a:t>Relevance</a:t>
            </a:r>
          </a:p>
          <a:p>
            <a:pPr lvl="1">
              <a:spcBef>
                <a:spcPts val="0"/>
              </a:spcBef>
            </a:pPr>
            <a:r>
              <a:rPr lang="en-US" sz="1900" dirty="0">
                <a:solidFill>
                  <a:srgbClr val="00B050"/>
                </a:solidFill>
              </a:rPr>
              <a:t>Improved models for wildfire spread.</a:t>
            </a:r>
          </a:p>
          <a:p>
            <a:pPr lvl="1">
              <a:spcBef>
                <a:spcPts val="0"/>
              </a:spcBef>
            </a:pPr>
            <a:r>
              <a:rPr lang="en-US" sz="1900" dirty="0"/>
              <a:t>Protection of life and </a:t>
            </a:r>
            <a:r>
              <a:rPr lang="en-US" sz="1900" dirty="0" smtClean="0"/>
              <a:t>property</a:t>
            </a:r>
            <a:endParaRPr lang="en-US" sz="1900" dirty="0"/>
          </a:p>
          <a:p>
            <a:pPr lvl="1">
              <a:spcBef>
                <a:spcPts val="0"/>
              </a:spcBef>
            </a:pPr>
            <a:r>
              <a:rPr lang="en-US" sz="1900" dirty="0"/>
              <a:t>3 research publications</a:t>
            </a:r>
          </a:p>
          <a:p>
            <a:pPr lvl="1">
              <a:spcBef>
                <a:spcPts val="0"/>
              </a:spcBef>
            </a:pPr>
            <a:r>
              <a:rPr lang="en-US" sz="1900" dirty="0"/>
              <a:t>Potential applications to dispersion and wind energy in complex </a:t>
            </a:r>
            <a:r>
              <a:rPr lang="en-US" sz="1900" dirty="0" smtClean="0"/>
              <a:t>terrain</a:t>
            </a:r>
            <a:endParaRPr lang="en-US" sz="1900" dirty="0"/>
          </a:p>
          <a:p>
            <a:endParaRPr lang="en-US" sz="1900"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t>4</a:t>
            </a:fld>
            <a:endParaRPr lang="en-US" dirty="0"/>
          </a:p>
        </p:txBody>
      </p:sp>
      <p:pic>
        <p:nvPicPr>
          <p:cNvPr id="6" name="Picture 5" descr="\\sauron\data\Projects\BirchCreekStudy\Photos\Installation\Forest Service &amp; WSU\MID\IMG_20130812_1334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1208" y="4096590"/>
            <a:ext cx="2563586" cy="2286000"/>
          </a:xfrm>
          <a:prstGeom prst="rect">
            <a:avLst/>
          </a:prstGeom>
          <a:noFill/>
          <a:ln>
            <a:noFill/>
          </a:ln>
        </p:spPr>
      </p:pic>
      <p:pic>
        <p:nvPicPr>
          <p:cNvPr id="7" name="Picture 3" descr="\\sauron\office\Projects\Pictures\Mesonet\SUMOverviewT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1208" y="1367688"/>
            <a:ext cx="2563586" cy="2351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70780" y="990776"/>
            <a:ext cx="1885324" cy="338554"/>
          </a:xfrm>
          <a:prstGeom prst="rect">
            <a:avLst/>
          </a:prstGeom>
          <a:noFill/>
        </p:spPr>
        <p:txBody>
          <a:bodyPr wrap="none" rtlCol="0">
            <a:spAutoFit/>
          </a:bodyPr>
          <a:lstStyle/>
          <a:p>
            <a:r>
              <a:rPr lang="en-US" sz="1600" b="1" dirty="0" smtClean="0">
                <a:solidFill>
                  <a:schemeClr val="bg1"/>
                </a:solidFill>
              </a:rPr>
              <a:t>  Big Southern Butte</a:t>
            </a:r>
          </a:p>
        </p:txBody>
      </p:sp>
      <p:sp>
        <p:nvSpPr>
          <p:cNvPr id="9" name="TextBox 8"/>
          <p:cNvSpPr txBox="1"/>
          <p:nvPr/>
        </p:nvSpPr>
        <p:spPr>
          <a:xfrm>
            <a:off x="6261702" y="3758036"/>
            <a:ext cx="1703480" cy="338554"/>
          </a:xfrm>
          <a:prstGeom prst="rect">
            <a:avLst/>
          </a:prstGeom>
          <a:noFill/>
        </p:spPr>
        <p:txBody>
          <a:bodyPr wrap="none" rtlCol="0">
            <a:spAutoFit/>
          </a:bodyPr>
          <a:lstStyle/>
          <a:p>
            <a:r>
              <a:rPr lang="en-US" sz="1600" b="1" dirty="0" smtClean="0">
                <a:solidFill>
                  <a:schemeClr val="bg1"/>
                </a:solidFill>
              </a:rPr>
              <a:t>Birch Creek Valley</a:t>
            </a:r>
          </a:p>
        </p:txBody>
      </p:sp>
    </p:spTree>
    <p:extLst>
      <p:ext uri="{BB962C8B-B14F-4D97-AF65-F5344CB8AC3E}">
        <p14:creationId xmlns:p14="http://schemas.microsoft.com/office/powerpoint/2010/main" val="2097574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400"/>
            <a:ext cx="8229600" cy="868362"/>
          </a:xfrm>
        </p:spPr>
        <p:txBody>
          <a:bodyPr/>
          <a:lstStyle/>
          <a:p>
            <a:r>
              <a:rPr lang="en-US" dirty="0" err="1" smtClean="0"/>
              <a:t>DCNet</a:t>
            </a:r>
            <a:endParaRPr lang="en-US" dirty="0"/>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5</a:t>
            </a:fld>
            <a:endParaRPr lang="en-US" dirty="0"/>
          </a:p>
        </p:txBody>
      </p:sp>
      <p:sp>
        <p:nvSpPr>
          <p:cNvPr id="4" name="Text Box 39"/>
          <p:cNvSpPr txBox="1">
            <a:spLocks noChangeArrowheads="1"/>
          </p:cNvSpPr>
          <p:nvPr/>
        </p:nvSpPr>
        <p:spPr bwMode="auto">
          <a:xfrm>
            <a:off x="304800" y="1066800"/>
            <a:ext cx="5257800" cy="1477963"/>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DCNet is a NOAA dispersion forecasting program, </a:t>
            </a:r>
          </a:p>
          <a:p>
            <a:pPr eaLnBrk="1" hangingPunct="1"/>
            <a:r>
              <a:rPr lang="en-US" altLang="en-US" dirty="0"/>
              <a:t>intended (a) to determine how best to make use </a:t>
            </a:r>
          </a:p>
          <a:p>
            <a:pPr eaLnBrk="1" hangingPunct="1"/>
            <a:r>
              <a:rPr lang="en-US" altLang="en-US" dirty="0"/>
              <a:t>of local data in order to derive an acceptably </a:t>
            </a:r>
          </a:p>
          <a:p>
            <a:pPr eaLnBrk="1" hangingPunct="1"/>
            <a:r>
              <a:rPr lang="en-US" altLang="en-US" dirty="0"/>
              <a:t>accurate product and (b) to provide DC with the </a:t>
            </a:r>
          </a:p>
          <a:p>
            <a:pPr eaLnBrk="1" hangingPunct="1"/>
            <a:r>
              <a:rPr lang="en-US" altLang="en-US" dirty="0"/>
              <a:t>best possible dispersion forecasting system.  </a:t>
            </a:r>
          </a:p>
        </p:txBody>
      </p:sp>
      <p:pic>
        <p:nvPicPr>
          <p:cNvPr id="5" name="Picture 7" descr="UAO-urban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13" y="2583582"/>
            <a:ext cx="44958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DSC00117"/>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867400" y="1805783"/>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6</a:t>
            </a:fld>
            <a:endParaRPr lang="en-US" dirty="0"/>
          </a:p>
        </p:txBody>
      </p:sp>
      <p:grpSp>
        <p:nvGrpSpPr>
          <p:cNvPr id="7" name="Group 96"/>
          <p:cNvGrpSpPr>
            <a:grpSpLocks noChangeAspect="1"/>
          </p:cNvGrpSpPr>
          <p:nvPr/>
        </p:nvGrpSpPr>
        <p:grpSpPr bwMode="auto">
          <a:xfrm>
            <a:off x="228600" y="477512"/>
            <a:ext cx="6388001" cy="4606088"/>
            <a:chOff x="228600" y="990600"/>
            <a:chExt cx="8745163" cy="5410200"/>
          </a:xfrm>
        </p:grpSpPr>
        <p:pic>
          <p:nvPicPr>
            <p:cNvPr id="8" name="Picture 97" descr="CalNex_LA.jpg"/>
            <p:cNvPicPr>
              <a:picLocks noChangeAspect="1"/>
            </p:cNvPicPr>
            <p:nvPr/>
          </p:nvPicPr>
          <p:blipFill>
            <a:blip r:embed="rId3" cstate="print"/>
            <a:srcRect/>
            <a:stretch>
              <a:fillRect/>
            </a:stretch>
          </p:blipFill>
          <p:spPr bwMode="auto">
            <a:xfrm>
              <a:off x="228600" y="1143000"/>
              <a:ext cx="6179589" cy="5257800"/>
            </a:xfrm>
            <a:prstGeom prst="rect">
              <a:avLst/>
            </a:prstGeom>
            <a:noFill/>
            <a:ln w="9525">
              <a:noFill/>
              <a:miter lim="800000"/>
              <a:headEnd/>
              <a:tailEnd/>
            </a:ln>
          </p:spPr>
        </p:pic>
        <p:pic>
          <p:nvPicPr>
            <p:cNvPr id="9" name="Picture 98" descr="Calnex_Keck.jpg"/>
            <p:cNvPicPr>
              <a:picLocks noChangeAspect="1"/>
            </p:cNvPicPr>
            <p:nvPr/>
          </p:nvPicPr>
          <p:blipFill>
            <a:blip r:embed="rId4" cstate="print"/>
            <a:srcRect/>
            <a:stretch>
              <a:fillRect/>
            </a:stretch>
          </p:blipFill>
          <p:spPr bwMode="auto">
            <a:xfrm>
              <a:off x="4495800" y="990600"/>
              <a:ext cx="4477963" cy="3810000"/>
            </a:xfrm>
            <a:prstGeom prst="rect">
              <a:avLst/>
            </a:prstGeom>
            <a:noFill/>
            <a:ln w="9525">
              <a:solidFill>
                <a:schemeClr val="bg1"/>
              </a:solidFill>
              <a:miter lim="800000"/>
              <a:headEnd/>
              <a:tailEnd/>
            </a:ln>
          </p:spPr>
        </p:pic>
        <p:cxnSp>
          <p:nvCxnSpPr>
            <p:cNvPr id="10" name="Straight Connector 9"/>
            <p:cNvCxnSpPr/>
            <p:nvPr/>
          </p:nvCxnSpPr>
          <p:spPr>
            <a:xfrm rot="5400000" flipH="1" flipV="1">
              <a:off x="3009971" y="1104480"/>
              <a:ext cx="1600132" cy="137237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1" name="Group 11"/>
            <p:cNvGrpSpPr>
              <a:grpSpLocks/>
            </p:cNvGrpSpPr>
            <p:nvPr/>
          </p:nvGrpSpPr>
          <p:grpSpPr bwMode="auto">
            <a:xfrm>
              <a:off x="3124200" y="2590800"/>
              <a:ext cx="2971800" cy="2209800"/>
              <a:chOff x="3124200" y="2590800"/>
              <a:chExt cx="2971800" cy="2209800"/>
            </a:xfrm>
          </p:grpSpPr>
          <p:cxnSp>
            <p:nvCxnSpPr>
              <p:cNvPr id="12" name="Straight Connector 11"/>
              <p:cNvCxnSpPr/>
              <p:nvPr/>
            </p:nvCxnSpPr>
            <p:spPr>
              <a:xfrm rot="16200000" flipH="1">
                <a:off x="2705069" y="3009514"/>
                <a:ext cx="2209936" cy="13723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486391" y="3657166"/>
                <a:ext cx="609943" cy="7620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14" name="Group 103"/>
          <p:cNvGrpSpPr>
            <a:grpSpLocks/>
          </p:cNvGrpSpPr>
          <p:nvPr/>
        </p:nvGrpSpPr>
        <p:grpSpPr bwMode="auto">
          <a:xfrm>
            <a:off x="3839227" y="2563293"/>
            <a:ext cx="5105400" cy="3810000"/>
            <a:chOff x="381000" y="685800"/>
            <a:chExt cx="7391400" cy="3657600"/>
          </a:xfrm>
        </p:grpSpPr>
        <p:pic>
          <p:nvPicPr>
            <p:cNvPr id="15" name="Picture 104" descr="IMG_1407a.jpg"/>
            <p:cNvPicPr>
              <a:picLocks noChangeAspect="1"/>
            </p:cNvPicPr>
            <p:nvPr/>
          </p:nvPicPr>
          <p:blipFill>
            <a:blip r:embed="rId5" cstate="print"/>
            <a:srcRect/>
            <a:stretch>
              <a:fillRect/>
            </a:stretch>
          </p:blipFill>
          <p:spPr bwMode="auto">
            <a:xfrm>
              <a:off x="381000" y="914400"/>
              <a:ext cx="3086360" cy="3410066"/>
            </a:xfrm>
            <a:prstGeom prst="rect">
              <a:avLst/>
            </a:prstGeom>
            <a:noFill/>
            <a:ln w="9525">
              <a:noFill/>
              <a:miter lim="800000"/>
              <a:headEnd/>
              <a:tailEnd/>
            </a:ln>
          </p:spPr>
        </p:pic>
        <p:pic>
          <p:nvPicPr>
            <p:cNvPr id="16" name="Picture 105" descr="IMG_1757.JPG"/>
            <p:cNvPicPr>
              <a:picLocks noChangeAspect="1"/>
            </p:cNvPicPr>
            <p:nvPr/>
          </p:nvPicPr>
          <p:blipFill>
            <a:blip r:embed="rId6" cstate="print"/>
            <a:srcRect/>
            <a:stretch>
              <a:fillRect/>
            </a:stretch>
          </p:blipFill>
          <p:spPr bwMode="auto">
            <a:xfrm>
              <a:off x="2895600" y="685800"/>
              <a:ext cx="4876800" cy="3657600"/>
            </a:xfrm>
            <a:prstGeom prst="rect">
              <a:avLst/>
            </a:prstGeom>
            <a:noFill/>
            <a:ln w="9525">
              <a:noFill/>
              <a:miter lim="800000"/>
              <a:headEnd/>
              <a:tailEnd/>
            </a:ln>
          </p:spPr>
        </p:pic>
      </p:grpSp>
      <p:sp>
        <p:nvSpPr>
          <p:cNvPr id="5" name="TextBox 4"/>
          <p:cNvSpPr txBox="1"/>
          <p:nvPr/>
        </p:nvSpPr>
        <p:spPr>
          <a:xfrm>
            <a:off x="586443" y="5470158"/>
            <a:ext cx="2722543" cy="646331"/>
          </a:xfrm>
          <a:prstGeom prst="rect">
            <a:avLst/>
          </a:prstGeom>
          <a:noFill/>
        </p:spPr>
        <p:txBody>
          <a:bodyPr wrap="square" rtlCol="0">
            <a:spAutoFit/>
          </a:bodyPr>
          <a:lstStyle/>
          <a:p>
            <a:r>
              <a:rPr lang="en-US" sz="3600" dirty="0" smtClean="0">
                <a:solidFill>
                  <a:schemeClr val="bg1"/>
                </a:solidFill>
              </a:rPr>
              <a:t>Pasadena, CA</a:t>
            </a:r>
          </a:p>
        </p:txBody>
      </p:sp>
      <p:sp>
        <p:nvSpPr>
          <p:cNvPr id="17" name="TextBox 16"/>
          <p:cNvSpPr txBox="1"/>
          <p:nvPr/>
        </p:nvSpPr>
        <p:spPr>
          <a:xfrm>
            <a:off x="6883603" y="639490"/>
            <a:ext cx="1909818" cy="1569660"/>
          </a:xfrm>
          <a:prstGeom prst="rect">
            <a:avLst/>
          </a:prstGeom>
          <a:noFill/>
        </p:spPr>
        <p:txBody>
          <a:bodyPr wrap="none" rtlCol="0">
            <a:spAutoFit/>
          </a:bodyPr>
          <a:lstStyle/>
          <a:p>
            <a:pPr algn="ctr"/>
            <a:r>
              <a:rPr lang="en-US" sz="4800" dirty="0" err="1" smtClean="0">
                <a:solidFill>
                  <a:schemeClr val="bg1"/>
                </a:solidFill>
              </a:rPr>
              <a:t>CalNex</a:t>
            </a:r>
            <a:endParaRPr lang="en-US" sz="4800" dirty="0" smtClean="0">
              <a:solidFill>
                <a:schemeClr val="bg1"/>
              </a:solidFill>
            </a:endParaRPr>
          </a:p>
          <a:p>
            <a:pPr algn="ctr"/>
            <a:r>
              <a:rPr lang="en-US" sz="4800" dirty="0" smtClean="0">
                <a:solidFill>
                  <a:schemeClr val="bg1"/>
                </a:solidFill>
              </a:rPr>
              <a:t> 2010</a:t>
            </a:r>
          </a:p>
        </p:txBody>
      </p:sp>
    </p:spTree>
    <p:extLst>
      <p:ext uri="{BB962C8B-B14F-4D97-AF65-F5344CB8AC3E}">
        <p14:creationId xmlns:p14="http://schemas.microsoft.com/office/powerpoint/2010/main" val="2333290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NOAA/ARL-Duke Energy </a:t>
            </a:r>
            <a:r>
              <a:rPr lang="en-US" sz="3200" dirty="0" smtClean="0"/>
              <a:t>Generation Cooperative </a:t>
            </a:r>
            <a:r>
              <a:rPr lang="en-US" sz="3200" dirty="0"/>
              <a:t>Research and </a:t>
            </a:r>
            <a:r>
              <a:rPr lang="en-US" sz="3200" dirty="0" smtClean="0"/>
              <a:t>Development </a:t>
            </a:r>
            <a:r>
              <a:rPr lang="en-US" sz="3200" dirty="0"/>
              <a:t>Agreement </a:t>
            </a:r>
          </a:p>
        </p:txBody>
      </p:sp>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a:xfrm>
            <a:off x="6781800" y="6492875"/>
            <a:ext cx="2133600" cy="365125"/>
          </a:xfrm>
        </p:spPr>
        <p:txBody>
          <a:bodyPr/>
          <a:lstStyle/>
          <a:p>
            <a:fld id="{66CAC88C-31F3-4764-B964-B930D18D7C5C}" type="slidenum">
              <a:rPr lang="en-US" smtClean="0"/>
              <a:t>7</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82663"/>
            <a:ext cx="5715000" cy="487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24600" y="2667000"/>
            <a:ext cx="2590800" cy="1938992"/>
          </a:xfrm>
          <a:prstGeom prst="rect">
            <a:avLst/>
          </a:prstGeom>
          <a:noFill/>
        </p:spPr>
        <p:txBody>
          <a:bodyPr wrap="square">
            <a:spAutoFit/>
          </a:bodyPr>
          <a:lstStyle/>
          <a:p>
            <a:pPr lvl="0" algn="ctr" fontAlgn="base">
              <a:spcBef>
                <a:spcPct val="0"/>
              </a:spcBef>
              <a:spcAft>
                <a:spcPct val="0"/>
              </a:spcAft>
            </a:pPr>
            <a:r>
              <a:rPr lang="en-US" sz="2000" dirty="0" smtClean="0">
                <a:solidFill>
                  <a:schemeClr val="bg1"/>
                </a:solidFill>
              </a:rPr>
              <a:t>A Public-Private Research Partnership that </a:t>
            </a:r>
            <a:r>
              <a:rPr lang="en-US" sz="2000" dirty="0">
                <a:solidFill>
                  <a:schemeClr val="bg1"/>
                </a:solidFill>
              </a:rPr>
              <a:t>supports NOAA’s mission and </a:t>
            </a:r>
            <a:r>
              <a:rPr lang="en-US" sz="2000" dirty="0" smtClean="0">
                <a:solidFill>
                  <a:schemeClr val="bg1"/>
                </a:solidFill>
              </a:rPr>
              <a:t>is relevant to the </a:t>
            </a:r>
            <a:r>
              <a:rPr lang="en-US" sz="2000" dirty="0">
                <a:solidFill>
                  <a:schemeClr val="bg1"/>
                </a:solidFill>
              </a:rPr>
              <a:t>needs of users </a:t>
            </a:r>
            <a:r>
              <a:rPr lang="en-US" sz="2000" dirty="0" smtClean="0">
                <a:solidFill>
                  <a:schemeClr val="bg1"/>
                </a:solidFill>
              </a:rPr>
              <a:t>in industry.</a:t>
            </a:r>
            <a:endParaRPr lang="en-US" sz="2000" b="1" dirty="0">
              <a:solidFill>
                <a:schemeClr val="bg1"/>
              </a:solidFill>
            </a:endParaRPr>
          </a:p>
        </p:txBody>
      </p:sp>
    </p:spTree>
    <p:extLst>
      <p:ext uri="{BB962C8B-B14F-4D97-AF65-F5344CB8AC3E}">
        <p14:creationId xmlns:p14="http://schemas.microsoft.com/office/powerpoint/2010/main" val="3057182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8</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15942"/>
            <a:ext cx="4878091" cy="593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65719" y="1066800"/>
            <a:ext cx="3581400" cy="1754326"/>
          </a:xfrm>
          <a:prstGeom prst="rect">
            <a:avLst/>
          </a:prstGeom>
          <a:noFill/>
        </p:spPr>
        <p:txBody>
          <a:bodyPr wrap="square">
            <a:spAutoFit/>
          </a:bodyPr>
          <a:lstStyle/>
          <a:p>
            <a:pPr algn="ctr"/>
            <a:r>
              <a:rPr lang="en-US" sz="3600" dirty="0" smtClean="0">
                <a:solidFill>
                  <a:schemeClr val="bg1"/>
                </a:solidFill>
              </a:rPr>
              <a:t>NOAA/ATDD</a:t>
            </a:r>
          </a:p>
          <a:p>
            <a:pPr algn="ctr"/>
            <a:r>
              <a:rPr lang="en-US" sz="3600" dirty="0" smtClean="0">
                <a:solidFill>
                  <a:schemeClr val="bg1"/>
                </a:solidFill>
              </a:rPr>
              <a:t>Surface-Layer Profiling</a:t>
            </a:r>
          </a:p>
        </p:txBody>
      </p:sp>
      <p:sp>
        <p:nvSpPr>
          <p:cNvPr id="5" name="Rectangle 4"/>
          <p:cNvSpPr/>
          <p:nvPr/>
        </p:nvSpPr>
        <p:spPr>
          <a:xfrm>
            <a:off x="5334000" y="3231715"/>
            <a:ext cx="3581400" cy="1938992"/>
          </a:xfrm>
          <a:prstGeom prst="rect">
            <a:avLst/>
          </a:prstGeom>
          <a:noFill/>
        </p:spPr>
        <p:txBody>
          <a:bodyPr wrap="square">
            <a:spAutoFit/>
          </a:bodyPr>
          <a:lstStyle/>
          <a:p>
            <a:r>
              <a:rPr lang="en-US" sz="2400" dirty="0">
                <a:solidFill>
                  <a:schemeClr val="bg1"/>
                </a:solidFill>
              </a:rPr>
              <a:t>How well do Weather Research Forecast (WRF) model surface-layer </a:t>
            </a:r>
            <a:r>
              <a:rPr lang="en-US" sz="2400" dirty="0" smtClean="0">
                <a:solidFill>
                  <a:schemeClr val="bg1"/>
                </a:solidFill>
              </a:rPr>
              <a:t>algorithms simulate </a:t>
            </a:r>
            <a:r>
              <a:rPr lang="en-US" sz="2400" dirty="0">
                <a:solidFill>
                  <a:schemeClr val="bg1"/>
                </a:solidFill>
              </a:rPr>
              <a:t>the  </a:t>
            </a:r>
            <a:r>
              <a:rPr lang="en-US" sz="2400" dirty="0" smtClean="0">
                <a:solidFill>
                  <a:schemeClr val="bg1"/>
                </a:solidFill>
              </a:rPr>
              <a:t>atmospheric surface layer?</a:t>
            </a:r>
            <a:endParaRPr lang="en-US" sz="2400" dirty="0">
              <a:solidFill>
                <a:schemeClr val="bg1"/>
              </a:solidFill>
            </a:endParaRPr>
          </a:p>
        </p:txBody>
      </p:sp>
    </p:spTree>
    <p:extLst>
      <p:ext uri="{BB962C8B-B14F-4D97-AF65-F5344CB8AC3E}">
        <p14:creationId xmlns:p14="http://schemas.microsoft.com/office/powerpoint/2010/main" val="2554233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9</a:t>
            </a:fld>
            <a:endParaRPr lang="en-US" dirty="0"/>
          </a:p>
        </p:txBody>
      </p:sp>
      <p:sp>
        <p:nvSpPr>
          <p:cNvPr id="4" name="TextBox 3"/>
          <p:cNvSpPr txBox="1"/>
          <p:nvPr/>
        </p:nvSpPr>
        <p:spPr>
          <a:xfrm>
            <a:off x="5334000" y="1752600"/>
            <a:ext cx="3101105" cy="2554545"/>
          </a:xfrm>
          <a:prstGeom prst="rect">
            <a:avLst/>
          </a:prstGeom>
          <a:noFill/>
        </p:spPr>
        <p:txBody>
          <a:bodyPr wrap="none" rtlCol="0">
            <a:spAutoFit/>
          </a:bodyPr>
          <a:lstStyle/>
          <a:p>
            <a:pPr algn="ctr"/>
            <a:r>
              <a:rPr lang="en-US" sz="4000" dirty="0" smtClean="0">
                <a:solidFill>
                  <a:schemeClr val="bg1"/>
                </a:solidFill>
              </a:rPr>
              <a:t>Chestnut </a:t>
            </a:r>
          </a:p>
          <a:p>
            <a:pPr algn="ctr"/>
            <a:r>
              <a:rPr lang="en-US" sz="4000" dirty="0" smtClean="0">
                <a:solidFill>
                  <a:schemeClr val="bg1"/>
                </a:solidFill>
              </a:rPr>
              <a:t>Ridge</a:t>
            </a:r>
          </a:p>
          <a:p>
            <a:pPr algn="ctr"/>
            <a:r>
              <a:rPr lang="en-US" sz="4000" dirty="0" smtClean="0">
                <a:solidFill>
                  <a:schemeClr val="bg1"/>
                </a:solidFill>
              </a:rPr>
              <a:t>Tower</a:t>
            </a:r>
          </a:p>
          <a:p>
            <a:pPr algn="ctr"/>
            <a:r>
              <a:rPr lang="en-US" sz="4000" dirty="0" smtClean="0">
                <a:solidFill>
                  <a:schemeClr val="bg1"/>
                </a:solidFill>
              </a:rPr>
              <a:t>Oak Ridge, TN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07096"/>
            <a:ext cx="3895982"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942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Maggi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18855</TotalTime>
  <Words>2516</Words>
  <Application>Microsoft Office PowerPoint</Application>
  <PresentationFormat>On-screen Show (4:3)</PresentationFormat>
  <Paragraphs>270</Paragraphs>
  <Slides>19</Slides>
  <Notes>12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MaggieK</vt:lpstr>
      <vt:lpstr>Boundary Layer Measurements</vt:lpstr>
      <vt:lpstr>PowerPoint Presentation</vt:lpstr>
      <vt:lpstr>PowerPoint Presentation</vt:lpstr>
      <vt:lpstr>Complex Terrain</vt:lpstr>
      <vt:lpstr>DCNet</vt:lpstr>
      <vt:lpstr>PowerPoint Presentation</vt:lpstr>
      <vt:lpstr>NOAA/ARL-Duke Energy Generation Cooperative Research and Development Agreement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Kerchner</dc:creator>
  <cp:lastModifiedBy>Margaret Kerchner</cp:lastModifiedBy>
  <cp:revision>93</cp:revision>
  <dcterms:created xsi:type="dcterms:W3CDTF">2016-01-20T16:28:12Z</dcterms:created>
  <dcterms:modified xsi:type="dcterms:W3CDTF">2016-05-17T14:06:33Z</dcterms:modified>
</cp:coreProperties>
</file>